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9" r:id="rId1"/>
  </p:sldMasterIdLst>
  <p:notesMasterIdLst>
    <p:notesMasterId r:id="rId37"/>
  </p:notesMasterIdLst>
  <p:handoutMasterIdLst>
    <p:handoutMasterId r:id="rId38"/>
  </p:handoutMasterIdLst>
  <p:sldIdLst>
    <p:sldId id="296" r:id="rId2"/>
    <p:sldId id="257" r:id="rId3"/>
    <p:sldId id="259" r:id="rId4"/>
    <p:sldId id="258" r:id="rId5"/>
    <p:sldId id="293" r:id="rId6"/>
    <p:sldId id="261" r:id="rId7"/>
    <p:sldId id="260" r:id="rId8"/>
    <p:sldId id="286" r:id="rId9"/>
    <p:sldId id="277" r:id="rId10"/>
    <p:sldId id="262" r:id="rId11"/>
    <p:sldId id="301" r:id="rId12"/>
    <p:sldId id="265" r:id="rId13"/>
    <p:sldId id="269" r:id="rId14"/>
    <p:sldId id="270" r:id="rId15"/>
    <p:sldId id="273" r:id="rId16"/>
    <p:sldId id="266" r:id="rId17"/>
    <p:sldId id="274" r:id="rId18"/>
    <p:sldId id="302" r:id="rId19"/>
    <p:sldId id="300" r:id="rId20"/>
    <p:sldId id="290" r:id="rId21"/>
    <p:sldId id="264" r:id="rId22"/>
    <p:sldId id="268" r:id="rId23"/>
    <p:sldId id="276" r:id="rId24"/>
    <p:sldId id="298" r:id="rId25"/>
    <p:sldId id="285" r:id="rId26"/>
    <p:sldId id="279" r:id="rId27"/>
    <p:sldId id="284" r:id="rId28"/>
    <p:sldId id="288" r:id="rId29"/>
    <p:sldId id="263" r:id="rId30"/>
    <p:sldId id="289" r:id="rId31"/>
    <p:sldId id="278" r:id="rId32"/>
    <p:sldId id="291" r:id="rId33"/>
    <p:sldId id="295" r:id="rId34"/>
    <p:sldId id="294" r:id="rId35"/>
    <p:sldId id="28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994" autoAdjust="0"/>
    <p:restoredTop sz="86831" autoAdjust="0"/>
  </p:normalViewPr>
  <p:slideViewPr>
    <p:cSldViewPr>
      <p:cViewPr varScale="1">
        <p:scale>
          <a:sx n="67" d="100"/>
          <a:sy n="67" d="100"/>
        </p:scale>
        <p:origin x="-3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FAC544-7F06-4BF7-BE62-CD7DA3296270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9FCA-26BF-4118-A75D-DE5A222ADA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8DB02-C76E-4FB8-9534-9053065229D7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4D86C-4240-49C0-ADDF-F1BEA02185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VJM</a:t>
            </a:r>
            <a:r>
              <a:rPr lang="en-US" dirty="0" smtClean="0"/>
              <a:t> -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VJM</a:t>
            </a:r>
            <a:r>
              <a:rPr lang="en-US" baseline="0" dirty="0" smtClean="0"/>
              <a:t> – capitalization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4D86C-4240-49C0-ADDF-F1BEA0218519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11A2F1-546E-4ADF-AEAF-F2D42AC92565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8AE4BC-DA25-4BF1-83B8-5C0B2A01398B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BEA23D-65DF-46C8-9A06-63BCBDA07C8F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71628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C64118-8AD1-421A-BE10-476E5A2FBC5C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1021F2-E444-407D-86E9-ABB33F892FB2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TAR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880" y="137160"/>
            <a:ext cx="807196" cy="73152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28600" y="228600"/>
            <a:ext cx="716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i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2AA4ED7-A8AC-45F6-A246-4337E3150A60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i="1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86D688E-CCB5-4981-B13A-6ACA77977C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0" y="958850"/>
            <a:ext cx="91440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 type="none" w="sm" len="sm"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ＭＳ Ｐゴシック" pitchFamily="-107" charset="-128"/>
            </a:endParaRPr>
          </a:p>
        </p:txBody>
      </p:sp>
      <p:pic>
        <p:nvPicPr>
          <p:cNvPr id="2056" name="Picture 8" descr="NOAA 3-D.bmp"/>
          <p:cNvPicPr>
            <a:picLocks noChangeAspect="1"/>
          </p:cNvPicPr>
          <p:nvPr/>
        </p:nvPicPr>
        <p:blipFill>
          <a:blip r:embed="rId37" cstate="print"/>
          <a:srcRect/>
          <a:stretch>
            <a:fillRect/>
          </a:stretch>
        </p:blipFill>
        <p:spPr bwMode="auto">
          <a:xfrm>
            <a:off x="8305800" y="109538"/>
            <a:ext cx="76676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JPSS Logo5.png"/>
          <p:cNvPicPr>
            <a:picLocks noChangeAspect="1"/>
          </p:cNvPicPr>
          <p:nvPr/>
        </p:nvPicPr>
        <p:blipFill>
          <a:blip r:embed="rId38" cstate="print"/>
          <a:srcRect/>
          <a:stretch>
            <a:fillRect/>
          </a:stretch>
        </p:blipFill>
        <p:spPr bwMode="auto">
          <a:xfrm>
            <a:off x="7498080" y="137160"/>
            <a:ext cx="73301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57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31" r:id="rId12"/>
    <p:sldLayoutId id="2147483932" r:id="rId13"/>
    <p:sldLayoutId id="2147483933" r:id="rId14"/>
    <p:sldLayoutId id="2147483935" r:id="rId15"/>
    <p:sldLayoutId id="2147483936" r:id="rId16"/>
    <p:sldLayoutId id="2147483937" r:id="rId17"/>
    <p:sldLayoutId id="2147483938" r:id="rId18"/>
    <p:sldLayoutId id="2147483939" r:id="rId19"/>
    <p:sldLayoutId id="2147483940" r:id="rId20"/>
    <p:sldLayoutId id="2147483941" r:id="rId21"/>
    <p:sldLayoutId id="2147483942" r:id="rId22"/>
    <p:sldLayoutId id="2147483943" r:id="rId23"/>
    <p:sldLayoutId id="2147483944" r:id="rId24"/>
    <p:sldLayoutId id="2147483945" r:id="rId25"/>
    <p:sldLayoutId id="2147483946" r:id="rId26"/>
    <p:sldLayoutId id="2147483947" r:id="rId27"/>
    <p:sldLayoutId id="2147483949" r:id="rId28"/>
    <p:sldLayoutId id="2147483950" r:id="rId29"/>
    <p:sldLayoutId id="2147483951" r:id="rId30"/>
    <p:sldLayoutId id="2147483952" r:id="rId31"/>
    <p:sldLayoutId id="2147483953" r:id="rId32"/>
    <p:sldLayoutId id="2147483954" r:id="rId33"/>
    <p:sldLayoutId id="2147483955" r:id="rId34"/>
    <p:sldLayoutId id="2147483956" r:id="rId35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ftp://peate.ssec.wisc.edu/allData/ingest/" TargetMode="Externa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r>
              <a:rPr lang="en-US" sz="4800" dirty="0" smtClean="0"/>
              <a:t>ADL Chain Run Script</a:t>
            </a:r>
            <a:endParaRPr lang="en-US" sz="4800" b="1" dirty="0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A441AE-A247-4A18-BAE5-97140530C432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2362200"/>
          </a:xfrm>
        </p:spPr>
        <p:txBody>
          <a:bodyPr anchor="b" anchorCtr="0">
            <a:norm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STAR   AIT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r"/>
            <a:r>
              <a:rPr lang="en-US" sz="2400" dirty="0" err="1" smtClean="0">
                <a:solidFill>
                  <a:schemeClr val="tx1"/>
                </a:solidFill>
              </a:rPr>
              <a:t>Weizhong</a:t>
            </a:r>
            <a:r>
              <a:rPr lang="en-US" sz="2400" dirty="0" smtClean="0">
                <a:solidFill>
                  <a:schemeClr val="tx1"/>
                </a:solidFill>
              </a:rPr>
              <a:t> Chen</a:t>
            </a: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December 11, 2014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BA6D4-8726-441C-9711-CD4F974E96B1}" type="datetime1">
              <a:rPr lang="en-US" smtClean="0"/>
              <a:pPr/>
              <a:t>12/11/2014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1295400"/>
            <a:ext cx="2819400" cy="5074920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        ATMS-REMAP</a:t>
            </a:r>
          </a:p>
          <a:p>
            <a:r>
              <a:rPr lang="en-US" dirty="0" smtClean="0"/>
              <a:t>        ATMS-SDR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CrIMSS</a:t>
            </a:r>
            <a:r>
              <a:rPr lang="en-US" dirty="0" smtClean="0"/>
              <a:t>-EDR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CrIS</a:t>
            </a:r>
            <a:r>
              <a:rPr lang="en-US" dirty="0" smtClean="0"/>
              <a:t>-SDR</a:t>
            </a:r>
          </a:p>
          <a:p>
            <a:r>
              <a:rPr lang="en-US" dirty="0" smtClean="0"/>
              <a:t>        OMPS-EDR-</a:t>
            </a:r>
            <a:r>
              <a:rPr lang="en-US" dirty="0" err="1" smtClean="0"/>
              <a:t>Np</a:t>
            </a:r>
            <a:endParaRPr lang="en-US" dirty="0" smtClean="0"/>
          </a:p>
          <a:p>
            <a:r>
              <a:rPr lang="en-US" dirty="0" smtClean="0"/>
              <a:t>        OMPS-EDR-</a:t>
            </a:r>
            <a:r>
              <a:rPr lang="en-US" dirty="0" err="1" smtClean="0"/>
              <a:t>TcEdr</a:t>
            </a:r>
            <a:endParaRPr lang="en-US" dirty="0" smtClean="0"/>
          </a:p>
          <a:p>
            <a:r>
              <a:rPr lang="en-US" dirty="0" smtClean="0"/>
              <a:t>        OMPS-EDR-</a:t>
            </a:r>
            <a:r>
              <a:rPr lang="en-US" dirty="0" err="1" smtClean="0"/>
              <a:t>TcIp</a:t>
            </a:r>
            <a:endParaRPr lang="en-US" dirty="0" smtClean="0"/>
          </a:p>
          <a:p>
            <a:r>
              <a:rPr lang="en-US" dirty="0" smtClean="0"/>
              <a:t>        OMPS-SDR-</a:t>
            </a:r>
            <a:r>
              <a:rPr lang="en-US" dirty="0" err="1" smtClean="0"/>
              <a:t>NpCal</a:t>
            </a:r>
            <a:endParaRPr lang="en-US" dirty="0" smtClean="0"/>
          </a:p>
          <a:p>
            <a:r>
              <a:rPr lang="en-US" dirty="0" smtClean="0"/>
              <a:t>        OMPS-SDR-</a:t>
            </a:r>
            <a:r>
              <a:rPr lang="en-US" dirty="0" err="1" smtClean="0"/>
              <a:t>NpEarth</a:t>
            </a:r>
            <a:endParaRPr lang="en-US" dirty="0" smtClean="0"/>
          </a:p>
          <a:p>
            <a:r>
              <a:rPr lang="en-US" dirty="0" smtClean="0"/>
              <a:t>        OMPS-SDR-</a:t>
            </a:r>
            <a:r>
              <a:rPr lang="en-US" dirty="0" err="1" smtClean="0"/>
              <a:t>TcCal</a:t>
            </a:r>
            <a:endParaRPr lang="en-US" dirty="0" smtClean="0"/>
          </a:p>
          <a:p>
            <a:r>
              <a:rPr lang="en-US" dirty="0" smtClean="0"/>
              <a:t>        OMPS-SDR-</a:t>
            </a:r>
            <a:r>
              <a:rPr lang="en-US" dirty="0" err="1" smtClean="0"/>
              <a:t>TcEarth</a:t>
            </a:r>
            <a:endParaRPr lang="en-US" dirty="0" smtClean="0"/>
          </a:p>
          <a:p>
            <a:r>
              <a:rPr lang="en-US" dirty="0" smtClean="0"/>
              <a:t>        VIIRS-EDR-Aerosol</a:t>
            </a:r>
          </a:p>
          <a:p>
            <a:r>
              <a:rPr lang="en-US" dirty="0" smtClean="0"/>
              <a:t>        VIIRS-EDR-Clouds1st</a:t>
            </a:r>
          </a:p>
          <a:p>
            <a:r>
              <a:rPr lang="en-US" dirty="0" smtClean="0"/>
              <a:t>        VIIRS-EDR-Clouds2nd</a:t>
            </a:r>
          </a:p>
          <a:p>
            <a:r>
              <a:rPr lang="en-US" dirty="0" smtClean="0"/>
              <a:t>        VIIRS-EDR-Cop</a:t>
            </a:r>
          </a:p>
          <a:p>
            <a:r>
              <a:rPr lang="en-US" dirty="0" smtClean="0"/>
              <a:t>        VIIRS-EDR-</a:t>
            </a:r>
            <a:r>
              <a:rPr lang="en-US" dirty="0" err="1" smtClean="0"/>
              <a:t>IChImagery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IceAge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IceConc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IceQual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Ist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Lsa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Lst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MChImagery</a:t>
            </a:r>
            <a:endParaRPr lang="en-US" dirty="0" smtClean="0"/>
          </a:p>
          <a:p>
            <a:r>
              <a:rPr lang="en-US" dirty="0" smtClean="0"/>
              <a:t>        VIIRS-EDR-Masks</a:t>
            </a:r>
          </a:p>
          <a:p>
            <a:r>
              <a:rPr lang="en-US" dirty="0" smtClean="0"/>
              <a:t>        VIIRS-EDR-</a:t>
            </a:r>
            <a:r>
              <a:rPr lang="en-US" dirty="0" err="1" smtClean="0"/>
              <a:t>NccImagery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Nhf</a:t>
            </a:r>
            <a:endParaRPr lang="en-US" dirty="0" smtClean="0"/>
          </a:p>
          <a:p>
            <a:r>
              <a:rPr lang="en-US" dirty="0" smtClean="0"/>
              <a:t>        VIIRS-EDR-OCC</a:t>
            </a:r>
          </a:p>
          <a:p>
            <a:r>
              <a:rPr lang="en-US" dirty="0" smtClean="0"/>
              <a:t>        VIIRS-EDR-Snow</a:t>
            </a:r>
          </a:p>
          <a:p>
            <a:r>
              <a:rPr lang="en-US" dirty="0" smtClean="0"/>
              <a:t>        VIIRS-EDR-</a:t>
            </a:r>
            <a:r>
              <a:rPr lang="en-US" dirty="0" err="1" smtClean="0"/>
              <a:t>Sst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SurfReflect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SurfType</a:t>
            </a:r>
            <a:endParaRPr lang="en-US" dirty="0" smtClean="0"/>
          </a:p>
          <a:p>
            <a:r>
              <a:rPr lang="en-US" dirty="0" smtClean="0"/>
              <a:t>        VIIRS-EDR-</a:t>
            </a:r>
            <a:r>
              <a:rPr lang="en-US" dirty="0" err="1" smtClean="0"/>
              <a:t>SurfaceAlbedo</a:t>
            </a:r>
            <a:endParaRPr lang="en-US" dirty="0" smtClean="0"/>
          </a:p>
          <a:p>
            <a:r>
              <a:rPr lang="en-US" dirty="0" smtClean="0"/>
              <a:t>        VIIRS-EDR-VI</a:t>
            </a:r>
          </a:p>
          <a:p>
            <a:r>
              <a:rPr lang="en-US" dirty="0" smtClean="0"/>
              <a:t>        VIIRS-GIP-</a:t>
            </a:r>
            <a:r>
              <a:rPr lang="en-US" dirty="0" err="1" smtClean="0"/>
              <a:t>GranToGridDSR</a:t>
            </a:r>
            <a:endParaRPr lang="en-US" dirty="0" smtClean="0"/>
          </a:p>
          <a:p>
            <a:r>
              <a:rPr lang="en-US" dirty="0" smtClean="0"/>
              <a:t>        VIIRS-GIP-</a:t>
            </a:r>
            <a:r>
              <a:rPr lang="en-US" dirty="0" err="1" smtClean="0"/>
              <a:t>GranToGridMonthlySRBTVI</a:t>
            </a:r>
            <a:endParaRPr lang="en-US" dirty="0" smtClean="0"/>
          </a:p>
          <a:p>
            <a:r>
              <a:rPr lang="en-US" dirty="0" smtClean="0"/>
              <a:t>        VIIRS-GIP-</a:t>
            </a:r>
            <a:r>
              <a:rPr lang="en-US" dirty="0" err="1" smtClean="0"/>
              <a:t>GranToGridSnowIceCover</a:t>
            </a:r>
            <a:endParaRPr lang="en-US" dirty="0" smtClean="0"/>
          </a:p>
          <a:p>
            <a:r>
              <a:rPr lang="en-US" dirty="0" smtClean="0"/>
              <a:t>        VIIRS-SDR</a:t>
            </a:r>
          </a:p>
          <a:p>
            <a:r>
              <a:rPr lang="en-US" dirty="0" smtClean="0"/>
              <a:t>        VIIRS-SDR-</a:t>
            </a:r>
            <a:r>
              <a:rPr lang="en-US" dirty="0" err="1" smtClean="0"/>
              <a:t>BrightPixel</a:t>
            </a:r>
            <a:endParaRPr lang="en-US" dirty="0" smtClean="0"/>
          </a:p>
          <a:p>
            <a:r>
              <a:rPr lang="en-US" dirty="0" smtClean="0"/>
              <a:t>        VIIRS-SDR-</a:t>
            </a:r>
            <a:r>
              <a:rPr lang="en-US" dirty="0" err="1" smtClean="0"/>
              <a:t>SolarDiffuser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609600" y="274638"/>
            <a:ext cx="8534400" cy="7159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3. Modify “</a:t>
            </a:r>
            <a:r>
              <a:rPr lang="en-US" sz="4000" dirty="0" err="1" smtClean="0"/>
              <a:t>algorithm.list</a:t>
            </a:r>
            <a:r>
              <a:rPr lang="en-US" sz="4000" dirty="0" smtClean="0"/>
              <a:t>”</a:t>
            </a:r>
            <a:endParaRPr lang="en-US" sz="4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71C7A832-925E-41D5-ABB3-A04DE00E3729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371600"/>
            <a:ext cx="4343400" cy="499872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indent="-274320">
              <a:spcBef>
                <a:spcPct val="20000"/>
              </a:spcBef>
              <a:buSzPct val="95000"/>
              <a:buFont typeface="Wingdings" pitchFamily="2" charset="2"/>
              <a:buChar char="Ø"/>
            </a:pPr>
            <a:r>
              <a:rPr lang="en-US" sz="2800" dirty="0" smtClean="0"/>
              <a:t>Cloud Mask:</a:t>
            </a:r>
          </a:p>
          <a:p>
            <a:pPr marL="274320" indent="-274320">
              <a:spcBef>
                <a:spcPct val="20000"/>
              </a:spcBef>
              <a:buSzPct val="95000"/>
            </a:pPr>
            <a:r>
              <a:rPr lang="en-US" sz="2400" dirty="0" smtClean="0"/>
              <a:t>	# alg.vcm</a:t>
            </a:r>
          </a:p>
          <a:p>
            <a:pPr marL="274320" indent="-274320">
              <a:spcBef>
                <a:spcPct val="20000"/>
              </a:spcBef>
              <a:buSzPct val="95000"/>
            </a:pPr>
            <a:r>
              <a:rPr lang="en-US" sz="2400" dirty="0" smtClean="0"/>
              <a:t>	VIIRS-EDR-Masks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>
              <a:spcBef>
                <a:spcPct val="20000"/>
              </a:spcBef>
              <a:buSzPct val="95000"/>
              <a:buFont typeface="Wingdings" pitchFamily="2" charset="2"/>
              <a:buChar char="Ø"/>
              <a:defRPr/>
            </a:pPr>
            <a:r>
              <a:rPr lang="en-US" sz="2800" dirty="0" smtClean="0"/>
              <a:t>Surface Reflectance: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#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alg.surf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2400" dirty="0" smtClean="0"/>
              <a:t>VIIRS-EDR-</a:t>
            </a:r>
            <a:r>
              <a:rPr lang="en-US" sz="2400" dirty="0" err="1" smtClean="0"/>
              <a:t>SurfReflect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>
              <a:spcBef>
                <a:spcPct val="20000"/>
              </a:spcBef>
              <a:buSzPct val="95000"/>
              <a:buFont typeface="Wingdings" pitchFamily="2" charset="2"/>
              <a:buChar char="Ø"/>
              <a:defRPr/>
            </a:pPr>
            <a:r>
              <a:rPr lang="en-US" sz="2800" smtClean="0"/>
              <a:t>Vegetation </a:t>
            </a:r>
            <a:r>
              <a:rPr lang="en-US" sz="2800" dirty="0" smtClean="0"/>
              <a:t>Index: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# alg.vi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SzPct val="95000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VIIRS-EDR-VI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956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Goal: </a:t>
            </a:r>
          </a:p>
          <a:p>
            <a:pPr algn="just"/>
            <a:r>
              <a:rPr lang="en-US" sz="2400" dirty="0" smtClean="0"/>
              <a:t>Generate common baseline Cloud Mask products for Aerosol team.  </a:t>
            </a:r>
          </a:p>
          <a:p>
            <a:pPr algn="just"/>
            <a:r>
              <a:rPr lang="en-US" sz="2400" dirty="0" smtClean="0"/>
              <a:t>Show how the next granule picks up the previous granule's results.</a:t>
            </a:r>
          </a:p>
          <a:p>
            <a:pPr algn="just"/>
            <a:r>
              <a:rPr lang="en-US" sz="2400" dirty="0" smtClean="0"/>
              <a:t>Show what happens if RDR data is missing.</a:t>
            </a:r>
            <a:endParaRPr lang="en-US" sz="24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762000" y="2362200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one: VIIRS Cloud Mask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562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900" b="1" dirty="0" smtClean="0"/>
              <a:t># Link and unpack RDRs, convert ancillary data, prepare run set for each granule.</a:t>
            </a:r>
          </a:p>
          <a:p>
            <a:pPr>
              <a:buNone/>
            </a:pPr>
            <a:r>
              <a:rPr lang="en-US" sz="2800" b="1" dirty="0" smtClean="0"/>
              <a:t># 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granule: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900" dirty="0" smtClean="0"/>
              <a:t>0002  d20140518_t0603222_e0604476_b13235 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2900" dirty="0" smtClean="0"/>
              <a:t>Constructing Algorithm Chain...</a:t>
            </a:r>
          </a:p>
          <a:p>
            <a:pPr>
              <a:buNone/>
            </a:pPr>
            <a:r>
              <a:rPr lang="en-US" sz="2900" dirty="0" smtClean="0"/>
              <a:t>Construction Complete.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2900" dirty="0" smtClean="0"/>
              <a:t>Validating Algorithm Chain Prior to Run...</a:t>
            </a:r>
          </a:p>
          <a:p>
            <a:pPr>
              <a:buNone/>
            </a:pPr>
            <a:r>
              <a:rPr lang="en-US" sz="2900" dirty="0" smtClean="0"/>
              <a:t>Validation Complete.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3600" b="1" dirty="0" smtClean="0"/>
              <a:t>Algorithm Chain and Status:</a:t>
            </a:r>
          </a:p>
          <a:p>
            <a:pPr>
              <a:buNone/>
            </a:pPr>
            <a:r>
              <a:rPr lang="en-US" sz="2900" dirty="0" smtClean="0"/>
              <a:t>ProSdrViirsController:A1:NPP000810649179: </a:t>
            </a:r>
            <a:r>
              <a:rPr lang="en-US" sz="2900" b="1" dirty="0" smtClean="0"/>
              <a:t>Not Yet Built</a:t>
            </a:r>
          </a:p>
          <a:p>
            <a:pPr>
              <a:buNone/>
            </a:pPr>
            <a:r>
              <a:rPr lang="en-US" sz="2900" dirty="0" smtClean="0"/>
              <a:t>ProSdrViirsController:A1:NPP000810650032: </a:t>
            </a:r>
            <a:r>
              <a:rPr lang="en-US" sz="2900" b="1" dirty="0" smtClean="0"/>
              <a:t>Not Yet Built</a:t>
            </a:r>
          </a:p>
          <a:p>
            <a:pPr>
              <a:buNone/>
            </a:pPr>
            <a:r>
              <a:rPr lang="en-US" sz="2900" dirty="0" smtClean="0"/>
              <a:t>ProSdrViirsController:A1:NPP000810650886: </a:t>
            </a:r>
            <a:r>
              <a:rPr lang="en-US" sz="2900" b="1" dirty="0" smtClean="0"/>
              <a:t>Not Yet Built</a:t>
            </a:r>
          </a:p>
          <a:p>
            <a:pPr>
              <a:buNone/>
            </a:pPr>
            <a:r>
              <a:rPr lang="en-US" sz="2900" dirty="0" smtClean="0"/>
              <a:t>ProEdrViirsMasksController:A1:NPP000810650032: </a:t>
            </a:r>
            <a:r>
              <a:rPr lang="en-US" sz="2900" b="1" dirty="0" smtClean="0"/>
              <a:t>Not Yet Built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2900" dirty="0" smtClean="0"/>
              <a:t>Delta Algorithm Chain Run Started...</a:t>
            </a:r>
          </a:p>
          <a:p>
            <a:pPr>
              <a:buNone/>
            </a:pPr>
            <a:r>
              <a:rPr lang="en-US" sz="2900" dirty="0" smtClean="0"/>
              <a:t>Running Algorithms With 2 Threads.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41EFD0AC-C456-433B-AAE0-8A06D5BC9CA4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000" dirty="0" smtClean="0"/>
              <a:t>Algorithm Chain Queue:</a:t>
            </a:r>
          </a:p>
          <a:p>
            <a:pPr>
              <a:buNone/>
            </a:pPr>
            <a:r>
              <a:rPr lang="en-US" sz="1000" dirty="0" smtClean="0"/>
              <a:t>ProSdrViirsController:A1:NPP000810649179:Not Yet Built</a:t>
            </a:r>
          </a:p>
          <a:p>
            <a:pPr>
              <a:buNone/>
            </a:pPr>
            <a:r>
              <a:rPr lang="en-US" sz="1000" dirty="0" smtClean="0"/>
              <a:t>ProSdrViirsController:A1:NPP000810650032:Not Yet Built</a:t>
            </a:r>
          </a:p>
          <a:p>
            <a:pPr>
              <a:buNone/>
            </a:pPr>
            <a:r>
              <a:rPr lang="en-US" sz="1000" dirty="0" smtClean="0"/>
              <a:t>ProSdrViirsController:A1:NPP000810650886:Not Yet Built</a:t>
            </a:r>
          </a:p>
          <a:p>
            <a:pPr>
              <a:buNone/>
            </a:pPr>
            <a:r>
              <a:rPr lang="en-US" sz="1000" dirty="0" smtClean="0"/>
              <a:t>ProEdrViirsMasksController:A1:NPP000810650032:Not Yet Built</a:t>
            </a:r>
          </a:p>
          <a:p>
            <a:pPr>
              <a:buNone/>
            </a:pPr>
            <a:endParaRPr lang="en-US" sz="800" dirty="0" smtClean="0"/>
          </a:p>
          <a:p>
            <a:pPr>
              <a:buNone/>
            </a:pPr>
            <a:r>
              <a:rPr lang="en-US" sz="1000" dirty="0" smtClean="0"/>
              <a:t>Creating ProSdrViirsController.exe TK file for granule ID NPP000810649179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/ADL4.1/CSPP/ADL4.2_mx8.4_base_a1/log/ProSdrViirsController_NPP000810649179.xml</a:t>
            </a:r>
          </a:p>
          <a:p>
            <a:pPr>
              <a:buNone/>
            </a:pPr>
            <a:r>
              <a:rPr lang="en-US" sz="1000" dirty="0" smtClean="0"/>
              <a:t>Running ProSdrViirsController.exe for granule ID NPP000810649179:A1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/ADL4.1/CSPP/ADL4.2_mx8.4_base_a1/bin/ProSdrViirsController.exe</a:t>
            </a:r>
          </a:p>
          <a:p>
            <a:pPr>
              <a:buNone/>
            </a:pPr>
            <a:r>
              <a:rPr lang="en-US" sz="1000" dirty="0" smtClean="0"/>
              <a:t>Creating ProSdrViirsController.exe TK file for granule ID NPP000810650032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/ADL4.1/CSPP/ADL4.2_mx8.4_base_a1/log/ProSdrViirsController_NPP000810650032.xml</a:t>
            </a:r>
          </a:p>
          <a:p>
            <a:pPr>
              <a:buNone/>
            </a:pPr>
            <a:r>
              <a:rPr lang="en-US" sz="1000" dirty="0" smtClean="0"/>
              <a:t>Running ProSdrViirsController.exe for granule ID NPP000810650032:A1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/ADL4.1/CSPP/ADL4.2_mx8.4_base_a1/bin/ProSdrViirsController.exe</a:t>
            </a:r>
          </a:p>
          <a:p>
            <a:pPr>
              <a:buNone/>
            </a:pPr>
            <a:r>
              <a:rPr lang="en-US" sz="1000" b="1" dirty="0" smtClean="0"/>
              <a:t>Success</a:t>
            </a:r>
            <a:r>
              <a:rPr lang="en-US" sz="1000" dirty="0" smtClean="0"/>
              <a:t> for ProSdrViirsController.exe with granule ID NPP000810650032</a:t>
            </a:r>
          </a:p>
          <a:p>
            <a:pPr>
              <a:buNone/>
            </a:pPr>
            <a:r>
              <a:rPr lang="en-US" sz="1000" dirty="0" smtClean="0"/>
              <a:t>Creating ProSdrViirsController.exe TK file for granule ID NPP000810650886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/ADL4.1/CSPP/ADL4.2_mx8.4_base_a1/log/ProSdrViirsController_NPP000810650886.xml</a:t>
            </a:r>
          </a:p>
          <a:p>
            <a:pPr>
              <a:buNone/>
            </a:pPr>
            <a:r>
              <a:rPr lang="en-US" sz="1000" dirty="0" smtClean="0"/>
              <a:t>Running ProSdrViirsController.exe for granule ID NPP000810650886:A1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/ADL4.1/CSPP/ADL4.2_mx8.4_base_a1/bin/ProSdrViirsController.exe</a:t>
            </a:r>
          </a:p>
          <a:p>
            <a:pPr>
              <a:buNone/>
            </a:pPr>
            <a:r>
              <a:rPr lang="en-US" sz="1000" b="1" dirty="0" smtClean="0"/>
              <a:t>Success</a:t>
            </a:r>
            <a:r>
              <a:rPr lang="en-US" sz="1000" dirty="0" smtClean="0"/>
              <a:t> for ProSdrViirsController.exe with granule ID NPP000810649179</a:t>
            </a:r>
          </a:p>
          <a:p>
            <a:pPr>
              <a:buNone/>
            </a:pPr>
            <a:r>
              <a:rPr lang="en-US" sz="1000" b="1" dirty="0" smtClean="0"/>
              <a:t>Success</a:t>
            </a:r>
            <a:r>
              <a:rPr lang="en-US" sz="1000" dirty="0" smtClean="0"/>
              <a:t> for ProSdrViirsController.exe with granule ID NPP000810650886</a:t>
            </a:r>
          </a:p>
          <a:p>
            <a:pPr>
              <a:buNone/>
            </a:pPr>
            <a:r>
              <a:rPr lang="en-US" sz="1000" dirty="0" smtClean="0"/>
              <a:t>Creating ProEdrViirsMasksController.exe TK file for granule ID NPP000810650032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/ADL4.1/CSPP/ADL4.2_mx8.4_base_a1/log/ProEdrViirsMasksController_NPP000810650032.xml</a:t>
            </a:r>
          </a:p>
          <a:p>
            <a:pPr>
              <a:buNone/>
            </a:pPr>
            <a:r>
              <a:rPr lang="en-US" sz="1000" dirty="0" smtClean="0"/>
              <a:t>Running ProEdrViirsMasksController.exe for granule ID NPP000810650032:A1</a:t>
            </a:r>
          </a:p>
          <a:p>
            <a:pPr>
              <a:buNone/>
            </a:pPr>
            <a:r>
              <a:rPr lang="en-US" sz="1000" dirty="0" smtClean="0"/>
              <a:t>/data/data020/</a:t>
            </a:r>
            <a:r>
              <a:rPr lang="en-US" sz="1000" dirty="0" err="1" smtClean="0"/>
              <a:t>weizhong</a:t>
            </a:r>
            <a:r>
              <a:rPr lang="en-US" sz="1000" dirty="0" smtClean="0"/>
              <a:t>/ADL4.1/CSPP/ADL4.2_mx8.4_base_a1/bin/ProEdrViirsMasksController.exe</a:t>
            </a:r>
          </a:p>
          <a:p>
            <a:pPr>
              <a:buNone/>
            </a:pPr>
            <a:r>
              <a:rPr lang="en-US" sz="1000" b="1" dirty="0" smtClean="0"/>
              <a:t>Success</a:t>
            </a:r>
            <a:r>
              <a:rPr lang="en-US" sz="1000" dirty="0" smtClean="0"/>
              <a:t> for ProEdrViirsMasksController.exe with granule ID NPP000810650032</a:t>
            </a:r>
          </a:p>
          <a:p>
            <a:pPr>
              <a:buNone/>
            </a:pPr>
            <a:r>
              <a:rPr lang="en-US" sz="2800" b="1" dirty="0" smtClean="0"/>
              <a:t>Chain Run Completed Successfully!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endParaRPr lang="en-US" sz="1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B9DCD76C-A6EF-4FC4-A656-3899EB063858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105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dirty="0" smtClean="0"/>
              <a:t># </a:t>
            </a:r>
            <a:r>
              <a:rPr lang="en-US" sz="2600" b="1" dirty="0" err="1" smtClean="0"/>
              <a:t>run_ADL_dir</a:t>
            </a:r>
            <a:r>
              <a:rPr lang="en-US" sz="2600" b="1" dirty="0" smtClean="0"/>
              <a:t> </a:t>
            </a:r>
            <a:r>
              <a:rPr lang="en-US" sz="2600" dirty="0" smtClean="0"/>
              <a:t>= </a:t>
            </a:r>
            <a:r>
              <a:rPr lang="en-US" sz="2600" b="1" dirty="0" smtClean="0"/>
              <a:t>"</a:t>
            </a:r>
            <a:r>
              <a:rPr lang="en-US" sz="2600" dirty="0" smtClean="0"/>
              <a:t>/data/data095/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/run_aerosol_dr7723 “</a:t>
            </a:r>
          </a:p>
          <a:p>
            <a:pPr>
              <a:buNone/>
            </a:pPr>
            <a:r>
              <a:rPr lang="en-US" sz="2600" b="1" dirty="0" smtClean="0"/>
              <a:t># </a:t>
            </a:r>
            <a:r>
              <a:rPr lang="en-US" sz="2600" b="1" dirty="0" err="1" smtClean="0"/>
              <a:t>UserData</a:t>
            </a:r>
            <a:r>
              <a:rPr lang="en-US" sz="2600" b="1" dirty="0" smtClean="0"/>
              <a:t> </a:t>
            </a:r>
            <a:r>
              <a:rPr lang="en-US" sz="2600" dirty="0" smtClean="0"/>
              <a:t>     =  "</a:t>
            </a:r>
            <a:r>
              <a:rPr lang="en-US" sz="2600" dirty="0" err="1" smtClean="0"/>
              <a:t>user_data</a:t>
            </a:r>
            <a:r>
              <a:rPr lang="en-US" sz="2600" dirty="0" smtClean="0"/>
              <a:t>"</a:t>
            </a:r>
            <a:endParaRPr lang="en-US" sz="2600" b="1" dirty="0" smtClean="0"/>
          </a:p>
          <a:p>
            <a:pPr>
              <a:buNone/>
            </a:pPr>
            <a:r>
              <a:rPr lang="en-US" sz="2600" dirty="0" smtClean="0"/>
              <a:t># </a:t>
            </a:r>
            <a:r>
              <a:rPr lang="en-US" sz="2600" b="1" dirty="0" err="1" smtClean="0"/>
              <a:t>CaseName</a:t>
            </a:r>
            <a:r>
              <a:rPr lang="en-US" sz="2600" b="1" dirty="0" smtClean="0"/>
              <a:t> </a:t>
            </a:r>
            <a:r>
              <a:rPr lang="en-US" sz="2600" dirty="0" smtClean="0"/>
              <a:t>   = "</a:t>
            </a:r>
            <a:r>
              <a:rPr lang="en-US" sz="2600" dirty="0" err="1" smtClean="0"/>
              <a:t>aerosol_vcm</a:t>
            </a:r>
            <a:r>
              <a:rPr lang="en-US" sz="2600" dirty="0" smtClean="0"/>
              <a:t>"</a:t>
            </a:r>
            <a:endParaRPr lang="en-US" sz="2600" b="1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800" dirty="0" smtClean="0"/>
              <a:t>linking... IICMO:AVAFO</a:t>
            </a:r>
          </a:p>
          <a:p>
            <a:pPr>
              <a:buNone/>
            </a:pPr>
            <a:r>
              <a:rPr lang="en-US" sz="2800" dirty="0" smtClean="0"/>
              <a:t>to </a:t>
            </a:r>
            <a:r>
              <a:rPr lang="en-US" sz="2800" b="1" dirty="0" err="1" smtClean="0"/>
              <a:t>userOutputDir</a:t>
            </a:r>
            <a:r>
              <a:rPr lang="en-US" sz="2800" dirty="0" smtClean="0"/>
              <a:t>: </a:t>
            </a:r>
            <a:r>
              <a:rPr lang="en-US" sz="2400" b="1" dirty="0" smtClean="0"/>
              <a:t>/data/data095/</a:t>
            </a:r>
            <a:r>
              <a:rPr lang="en-US" sz="2400" b="1" dirty="0" err="1" smtClean="0"/>
              <a:t>weizhong</a:t>
            </a:r>
            <a:r>
              <a:rPr lang="en-US" sz="2400" b="1" dirty="0" smtClean="0"/>
              <a:t>/run_aerosol_dr7723</a:t>
            </a:r>
            <a:r>
              <a:rPr lang="en-US" sz="2400" dirty="0" smtClean="0"/>
              <a:t>/data/output/</a:t>
            </a:r>
            <a:r>
              <a:rPr lang="en-US" sz="2400" b="1" dirty="0" err="1" smtClean="0"/>
              <a:t>user_data</a:t>
            </a:r>
            <a:r>
              <a:rPr lang="en-US" sz="2400" dirty="0" smtClean="0"/>
              <a:t>/</a:t>
            </a:r>
            <a:r>
              <a:rPr lang="en-US" sz="2400" dirty="0" err="1" smtClean="0"/>
              <a:t>withMetadata</a:t>
            </a:r>
            <a:r>
              <a:rPr lang="en-US" sz="2400" dirty="0" smtClean="0"/>
              <a:t>/</a:t>
            </a:r>
            <a:r>
              <a:rPr lang="en-US" sz="2400" dirty="0" err="1" smtClean="0"/>
              <a:t>ProEdrViirsMasksControllerOutputs</a:t>
            </a:r>
            <a:r>
              <a:rPr lang="en-US" sz="2400" dirty="0" smtClean="0"/>
              <a:t>/20140518-</a:t>
            </a:r>
            <a:r>
              <a:rPr lang="en-US" sz="2400" b="1" dirty="0" smtClean="0"/>
              <a:t>aerosol_vcm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2800" b="1" dirty="0" err="1" smtClean="0"/>
              <a:t>job_output_dir</a:t>
            </a:r>
            <a:r>
              <a:rPr lang="en-US" sz="2800" dirty="0" smtClean="0"/>
              <a:t>:   </a:t>
            </a:r>
            <a:r>
              <a:rPr lang="en-US" sz="2400" b="1" dirty="0" smtClean="0"/>
              <a:t>/data/data095/</a:t>
            </a:r>
            <a:r>
              <a:rPr lang="en-US" sz="2400" b="1" dirty="0" err="1" smtClean="0"/>
              <a:t>weizhong</a:t>
            </a:r>
            <a:r>
              <a:rPr lang="en-US" sz="2400" b="1" dirty="0" smtClean="0"/>
              <a:t>/run_aerosol_dr7723</a:t>
            </a:r>
            <a:r>
              <a:rPr lang="en-US" sz="2400" dirty="0" smtClean="0"/>
              <a:t>/data/output/</a:t>
            </a:r>
            <a:r>
              <a:rPr lang="en-US" sz="2400" dirty="0" err="1" smtClean="0"/>
              <a:t>withMetadata</a:t>
            </a:r>
            <a:r>
              <a:rPr lang="en-US" sz="2400" dirty="0" smtClean="0"/>
              <a:t>/</a:t>
            </a:r>
            <a:r>
              <a:rPr lang="en-US" sz="2400" dirty="0" err="1" smtClean="0"/>
              <a:t>ProEdrViirsMasksControllerOutputs</a:t>
            </a:r>
            <a:r>
              <a:rPr lang="en-US" sz="2400" dirty="0" smtClean="0"/>
              <a:t>/20140518-</a:t>
            </a:r>
            <a:r>
              <a:rPr lang="en-US" sz="2400" b="1" dirty="0" smtClean="0"/>
              <a:t>aerosol_vcm</a:t>
            </a:r>
            <a:r>
              <a:rPr lang="en-US" sz="2400" dirty="0" smtClean="0"/>
              <a:t>/d20140518_t0603222_e0604476_b13235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2800" dirty="0" smtClean="0"/>
              <a:t>NPP000810650032 : </a:t>
            </a:r>
            <a:r>
              <a:rPr lang="en-US" sz="2800" b="1" dirty="0" smtClean="0"/>
              <a:t>VIIRS-EDR-Masks     	11.717 min</a:t>
            </a:r>
            <a:r>
              <a:rPr lang="en-US" sz="2800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9CF80104-5232-455E-AC92-F41E594CCBBF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2252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b="1" dirty="0" smtClean="0"/>
              <a:t>#  2</a:t>
            </a:r>
            <a:r>
              <a:rPr lang="en-US" sz="3800" b="1" baseline="30000" dirty="0" smtClean="0"/>
              <a:t>nd</a:t>
            </a:r>
            <a:r>
              <a:rPr lang="en-US" sz="3800" b="1" dirty="0" smtClean="0"/>
              <a:t> granule: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0003  d20140518_t0604476_e0606129_b13235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600" dirty="0" smtClean="0"/>
              <a:t>Constructing Algorithm Chain...</a:t>
            </a:r>
          </a:p>
          <a:p>
            <a:pPr>
              <a:buNone/>
            </a:pPr>
            <a:r>
              <a:rPr lang="en-US" sz="2600" dirty="0" smtClean="0"/>
              <a:t>Construction Complete.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2600" dirty="0" smtClean="0"/>
              <a:t>Validating Algorithm Chain Prior to Run...</a:t>
            </a:r>
          </a:p>
          <a:p>
            <a:pPr>
              <a:buNone/>
            </a:pPr>
            <a:r>
              <a:rPr lang="en-US" sz="2600" dirty="0" smtClean="0"/>
              <a:t>Validation Complete.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3800" dirty="0" smtClean="0"/>
              <a:t>Algorithm Chain and Status:</a:t>
            </a:r>
          </a:p>
          <a:p>
            <a:pPr>
              <a:buNone/>
            </a:pPr>
            <a:r>
              <a:rPr lang="en-US" sz="3800" dirty="0" smtClean="0"/>
              <a:t>ProSdrViirsController:A1:NPP000810650032: </a:t>
            </a:r>
            <a:r>
              <a:rPr lang="en-US" sz="3800" b="1" dirty="0" smtClean="0"/>
              <a:t>Built</a:t>
            </a:r>
          </a:p>
          <a:p>
            <a:pPr>
              <a:buNone/>
            </a:pPr>
            <a:r>
              <a:rPr lang="en-US" sz="3800" dirty="0" smtClean="0"/>
              <a:t>ProSdrViirsController:A1:NPP000810650886: </a:t>
            </a:r>
            <a:r>
              <a:rPr lang="en-US" sz="3800" b="1" dirty="0" smtClean="0"/>
              <a:t>Built</a:t>
            </a:r>
          </a:p>
          <a:p>
            <a:pPr>
              <a:buNone/>
            </a:pPr>
            <a:r>
              <a:rPr lang="en-US" sz="3800" dirty="0" smtClean="0"/>
              <a:t>ProSdrViirsController:A1:NPP000810651739:   </a:t>
            </a:r>
            <a:r>
              <a:rPr lang="en-US" sz="3800" b="1" dirty="0" smtClean="0"/>
              <a:t>Not Yet Built</a:t>
            </a:r>
          </a:p>
          <a:p>
            <a:pPr>
              <a:buNone/>
            </a:pPr>
            <a:r>
              <a:rPr lang="en-US" sz="3800" dirty="0" smtClean="0"/>
              <a:t>ProEdrViirsMasksController:A1:NPP000810650886:  </a:t>
            </a:r>
            <a:r>
              <a:rPr lang="en-US" sz="3800" b="1" dirty="0" smtClean="0"/>
              <a:t>Not Yet Built</a:t>
            </a:r>
          </a:p>
          <a:p>
            <a:pPr>
              <a:buNone/>
            </a:pPr>
            <a:endParaRPr lang="en-US" sz="1100" dirty="0" smtClean="0"/>
          </a:p>
          <a:p>
            <a:pPr>
              <a:buNone/>
            </a:pPr>
            <a:r>
              <a:rPr lang="en-US" sz="2600" dirty="0" smtClean="0"/>
              <a:t>Delta Algorithm Chain Run Started...</a:t>
            </a:r>
          </a:p>
          <a:p>
            <a:pPr>
              <a:buNone/>
            </a:pPr>
            <a:r>
              <a:rPr lang="en-US" sz="2600" dirty="0" smtClean="0"/>
              <a:t>Running Algorithms With 2 Threads.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07E90873-4D41-4147-ABD8-1EEF1671D554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77012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2900" dirty="0" smtClean="0"/>
              <a:t>Algorithm Chain Queue:</a:t>
            </a:r>
          </a:p>
          <a:p>
            <a:pPr>
              <a:buNone/>
            </a:pPr>
            <a:r>
              <a:rPr lang="en-US" sz="3300" dirty="0" smtClean="0"/>
              <a:t>ProSdrViirsController:A1:NPP000810651739: </a:t>
            </a:r>
            <a:r>
              <a:rPr lang="en-US" sz="3300" b="1" dirty="0" smtClean="0"/>
              <a:t>Not Yet Built</a:t>
            </a:r>
          </a:p>
          <a:p>
            <a:pPr>
              <a:buNone/>
            </a:pPr>
            <a:r>
              <a:rPr lang="en-US" sz="3300" dirty="0" smtClean="0"/>
              <a:t>ProEdrViirsMasksController:A1:NPP000810650886: </a:t>
            </a:r>
            <a:r>
              <a:rPr lang="en-US" sz="3300" b="1" dirty="0" smtClean="0"/>
              <a:t>Not Yet Built</a:t>
            </a:r>
          </a:p>
          <a:p>
            <a:pPr>
              <a:buNone/>
            </a:pPr>
            <a:endParaRPr lang="en-US" sz="1500" dirty="0" smtClean="0"/>
          </a:p>
          <a:p>
            <a:pPr>
              <a:buNone/>
            </a:pPr>
            <a:r>
              <a:rPr lang="en-US" sz="2900" dirty="0" smtClean="0"/>
              <a:t>Creating ProSdrViirsController.exe TK file for granule ID NPP000810651739</a:t>
            </a:r>
          </a:p>
          <a:p>
            <a:pPr>
              <a:buNone/>
            </a:pPr>
            <a:r>
              <a:rPr lang="en-US" sz="2900" dirty="0" smtClean="0"/>
              <a:t>/data/data020/</a:t>
            </a:r>
            <a:r>
              <a:rPr lang="en-US" sz="2900" dirty="0" err="1" smtClean="0"/>
              <a:t>weizhong</a:t>
            </a:r>
            <a:r>
              <a:rPr lang="en-US" sz="2900" dirty="0" smtClean="0"/>
              <a:t>/ADL4.1/CSPP/ADL4.2_mx8.4_base_a1/log/ProSdrViirsController_NPP000810651739.xml</a:t>
            </a:r>
          </a:p>
          <a:p>
            <a:pPr>
              <a:buNone/>
            </a:pPr>
            <a:r>
              <a:rPr lang="en-US" sz="2900" dirty="0" smtClean="0"/>
              <a:t>Running ProSdrViirsController.exe for granule ID NPP000810651739:A1</a:t>
            </a:r>
          </a:p>
          <a:p>
            <a:pPr>
              <a:buNone/>
            </a:pPr>
            <a:r>
              <a:rPr lang="en-US" sz="2900" dirty="0" smtClean="0"/>
              <a:t>/data/data020/</a:t>
            </a:r>
            <a:r>
              <a:rPr lang="en-US" sz="2900" dirty="0" err="1" smtClean="0"/>
              <a:t>weizhong</a:t>
            </a:r>
            <a:r>
              <a:rPr lang="en-US" sz="2900" dirty="0" smtClean="0"/>
              <a:t>/ADL4.1/CSPP/ADL4.2_mx8.4_base_a1/bin/ProSdrViirsController.exe</a:t>
            </a:r>
          </a:p>
          <a:p>
            <a:pPr>
              <a:buNone/>
            </a:pPr>
            <a:r>
              <a:rPr lang="en-US" sz="2900" b="1" dirty="0" smtClean="0"/>
              <a:t>Success</a:t>
            </a:r>
            <a:r>
              <a:rPr lang="en-US" sz="2900" dirty="0" smtClean="0"/>
              <a:t> for ProSdrViirsController.exe with granule ID NPP000810651739</a:t>
            </a:r>
          </a:p>
          <a:p>
            <a:pPr>
              <a:buNone/>
            </a:pPr>
            <a:r>
              <a:rPr lang="en-US" sz="2900" dirty="0" smtClean="0"/>
              <a:t>Creating ProEdrViirsMasksController.exe TK file for granule ID NPP000810650886</a:t>
            </a:r>
          </a:p>
          <a:p>
            <a:pPr>
              <a:buNone/>
            </a:pPr>
            <a:r>
              <a:rPr lang="en-US" sz="2900" dirty="0" smtClean="0"/>
              <a:t>/data/data020/</a:t>
            </a:r>
            <a:r>
              <a:rPr lang="en-US" sz="2900" dirty="0" err="1" smtClean="0"/>
              <a:t>weizhong</a:t>
            </a:r>
            <a:r>
              <a:rPr lang="en-US" sz="2900" dirty="0" smtClean="0"/>
              <a:t>/ADL4.1/CSPP/ADL4.2_mx8.4_base_a1/log/ProEdrViirsMasksController_NPP000810650886.xml</a:t>
            </a:r>
          </a:p>
          <a:p>
            <a:pPr>
              <a:buNone/>
            </a:pPr>
            <a:r>
              <a:rPr lang="en-US" sz="2900" dirty="0" smtClean="0"/>
              <a:t>Running ProEdrViirsMasksController.exe for granule ID NPP000810650886:A1</a:t>
            </a:r>
          </a:p>
          <a:p>
            <a:pPr>
              <a:buNone/>
            </a:pPr>
            <a:r>
              <a:rPr lang="en-US" sz="2900" dirty="0" smtClean="0"/>
              <a:t>/data/data020/</a:t>
            </a:r>
            <a:r>
              <a:rPr lang="en-US" sz="2900" dirty="0" err="1" smtClean="0"/>
              <a:t>weizhong</a:t>
            </a:r>
            <a:r>
              <a:rPr lang="en-US" sz="2900" dirty="0" smtClean="0"/>
              <a:t>/ADL4.1/CSPP/ADL4.2_mx8.4_base_a1/bin/ProEdrViirsMasksController.exe</a:t>
            </a:r>
          </a:p>
          <a:p>
            <a:pPr>
              <a:buNone/>
            </a:pPr>
            <a:r>
              <a:rPr lang="en-US" sz="2900" b="1" dirty="0" smtClean="0"/>
              <a:t>Success </a:t>
            </a:r>
            <a:r>
              <a:rPr lang="en-US" sz="2900" dirty="0" smtClean="0"/>
              <a:t>for ProEdrViirsMasksController.exe with granule ID NPP000810650886</a:t>
            </a:r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US" sz="5000" b="1" dirty="0" smtClean="0"/>
              <a:t>Chain Run Completed Successfully!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AA287367-EB6D-4FEB-BFCD-4434C7934269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29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# link all final HDF5 products to </a:t>
            </a:r>
            <a:r>
              <a:rPr lang="en-US" b="1" dirty="0" err="1" smtClean="0"/>
              <a:t>userOutputDir</a:t>
            </a:r>
            <a:r>
              <a:rPr lang="en-US" b="1" dirty="0" smtClean="0"/>
              <a:t> directory</a:t>
            </a:r>
          </a:p>
          <a:p>
            <a:pPr>
              <a:buNone/>
            </a:pPr>
            <a:r>
              <a:rPr lang="en-US" dirty="0" smtClean="0"/>
              <a:t>linking... IICMO:AVAFO</a:t>
            </a:r>
          </a:p>
          <a:p>
            <a:pPr>
              <a:buNone/>
            </a:pPr>
            <a:r>
              <a:rPr lang="en-US" dirty="0" smtClean="0"/>
              <a:t>to </a:t>
            </a:r>
            <a:r>
              <a:rPr lang="en-US" sz="2800" b="1" dirty="0" err="1" smtClean="0"/>
              <a:t>userOutputDir</a:t>
            </a:r>
            <a:r>
              <a:rPr lang="en-US" dirty="0" smtClean="0"/>
              <a:t>: </a:t>
            </a:r>
            <a:r>
              <a:rPr lang="en-US" sz="2800" b="1" dirty="0" smtClean="0"/>
              <a:t>/data/data095/</a:t>
            </a:r>
            <a:r>
              <a:rPr lang="en-US" sz="2800" b="1" dirty="0" err="1" smtClean="0"/>
              <a:t>weizhong</a:t>
            </a:r>
            <a:r>
              <a:rPr lang="en-US" sz="2800" b="1" dirty="0" smtClean="0"/>
              <a:t>/run_aerosol_dr7723</a:t>
            </a:r>
            <a:r>
              <a:rPr lang="en-US" sz="2800" dirty="0" smtClean="0"/>
              <a:t>/data/output/</a:t>
            </a:r>
            <a:r>
              <a:rPr lang="en-US" sz="2800" b="1" dirty="0" err="1" smtClean="0"/>
              <a:t>user_data</a:t>
            </a:r>
            <a:r>
              <a:rPr lang="en-US" sz="2800" dirty="0" smtClean="0"/>
              <a:t>/</a:t>
            </a:r>
            <a:r>
              <a:rPr lang="en-US" sz="2800" dirty="0" err="1" smtClean="0"/>
              <a:t>withMetadata</a:t>
            </a:r>
            <a:r>
              <a:rPr lang="en-US" sz="2800" dirty="0" smtClean="0"/>
              <a:t>/</a:t>
            </a:r>
            <a:r>
              <a:rPr lang="en-US" sz="2800" dirty="0" err="1" smtClean="0"/>
              <a:t>ProEdrViirsMasksControllerOutputs</a:t>
            </a:r>
            <a:r>
              <a:rPr lang="en-US" sz="2800" dirty="0" smtClean="0"/>
              <a:t>/20140518-</a:t>
            </a:r>
            <a:r>
              <a:rPr lang="en-US" sz="2800" b="1" dirty="0" smtClean="0"/>
              <a:t>aerosol_vcm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2800" b="1" dirty="0" err="1" smtClean="0"/>
              <a:t>job_output_dir</a:t>
            </a:r>
            <a:r>
              <a:rPr lang="en-US" dirty="0" smtClean="0"/>
              <a:t>:   </a:t>
            </a:r>
            <a:r>
              <a:rPr lang="en-US" sz="2800" b="1" dirty="0" smtClean="0"/>
              <a:t>/data/data095/</a:t>
            </a:r>
            <a:r>
              <a:rPr lang="en-US" sz="2800" b="1" dirty="0" err="1" smtClean="0"/>
              <a:t>weizhong</a:t>
            </a:r>
            <a:r>
              <a:rPr lang="en-US" sz="2800" b="1" dirty="0" smtClean="0"/>
              <a:t>/run_aerosol_dr7723</a:t>
            </a:r>
            <a:r>
              <a:rPr lang="en-US" sz="2800" dirty="0" smtClean="0"/>
              <a:t>/data/output/</a:t>
            </a:r>
            <a:r>
              <a:rPr lang="en-US" sz="2800" dirty="0" err="1" smtClean="0"/>
              <a:t>withMetadata</a:t>
            </a:r>
            <a:r>
              <a:rPr lang="en-US" sz="2800" dirty="0" smtClean="0"/>
              <a:t>/</a:t>
            </a:r>
            <a:r>
              <a:rPr lang="en-US" sz="2800" dirty="0" err="1" smtClean="0"/>
              <a:t>ProEdrViirsMasksControllerOutputs</a:t>
            </a:r>
            <a:r>
              <a:rPr lang="en-US" sz="2800" dirty="0" smtClean="0"/>
              <a:t>/20140518-</a:t>
            </a:r>
            <a:r>
              <a:rPr lang="en-US" sz="2800" b="1" dirty="0" smtClean="0"/>
              <a:t>aerosol_vcm</a:t>
            </a:r>
            <a:r>
              <a:rPr lang="en-US" sz="2800" dirty="0" smtClean="0"/>
              <a:t>/ d20140518_t0604476_e0606129_b13235</a:t>
            </a:r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2800" dirty="0" smtClean="0"/>
              <a:t>NPP000810650886 : </a:t>
            </a:r>
            <a:r>
              <a:rPr lang="en-US" sz="2800" b="1" dirty="0" smtClean="0"/>
              <a:t>VIIRS-EDR-Masks       5 min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Cloudmask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4519DA-473E-4459-8CF3-0A61BDDD1914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#  Failed granule (missing RDR data):</a:t>
            </a:r>
            <a:endParaRPr lang="en-US" sz="2000" dirty="0" smtClean="0"/>
          </a:p>
          <a:p>
            <a:pPr>
              <a:buNone/>
            </a:pPr>
            <a:r>
              <a:rPr lang="en-US" sz="1200" dirty="0" smtClean="0"/>
              <a:t>0103  d20140518_t0227090_e0228344_b13233</a:t>
            </a:r>
            <a:endParaRPr lang="en-US" sz="600" dirty="0" smtClean="0"/>
          </a:p>
          <a:p>
            <a:pPr>
              <a:buNone/>
            </a:pPr>
            <a:r>
              <a:rPr lang="en-US" sz="1200" dirty="0" smtClean="0"/>
              <a:t>……</a:t>
            </a:r>
          </a:p>
          <a:p>
            <a:pPr>
              <a:buNone/>
            </a:pPr>
            <a:endParaRPr lang="en-US" sz="400" dirty="0" smtClean="0"/>
          </a:p>
          <a:p>
            <a:pPr>
              <a:buNone/>
            </a:pPr>
            <a:r>
              <a:rPr lang="en-US" sz="1400" b="1" dirty="0" smtClean="0"/>
              <a:t>Algorithm Chain and Status:</a:t>
            </a:r>
          </a:p>
          <a:p>
            <a:pPr>
              <a:buNone/>
            </a:pPr>
            <a:r>
              <a:rPr lang="en-US" sz="1400" dirty="0" smtClean="0"/>
              <a:t>ProSdrViirsController:A1:NPP000810519447:Built</a:t>
            </a:r>
          </a:p>
          <a:p>
            <a:pPr>
              <a:buNone/>
            </a:pPr>
            <a:r>
              <a:rPr lang="en-US" sz="1400" dirty="0" smtClean="0"/>
              <a:t>ProSdrViirsController:A1:NPP000810520300: </a:t>
            </a:r>
            <a:r>
              <a:rPr lang="en-US" sz="1400" b="1" dirty="0" smtClean="0"/>
              <a:t>Unable to Build</a:t>
            </a:r>
          </a:p>
          <a:p>
            <a:pPr>
              <a:buNone/>
            </a:pPr>
            <a:r>
              <a:rPr lang="en-US" sz="1400" dirty="0" smtClean="0"/>
              <a:t>ProSdrViirsController:A1:NPP000810521154:Not Yet Built</a:t>
            </a:r>
          </a:p>
          <a:p>
            <a:pPr>
              <a:buNone/>
            </a:pPr>
            <a:r>
              <a:rPr lang="en-US" sz="1400" dirty="0" smtClean="0"/>
              <a:t>ProEdrViirsMasksController:A1:NPP000810520300:Not Yet Built</a:t>
            </a:r>
          </a:p>
          <a:p>
            <a:pPr>
              <a:buNone/>
            </a:pPr>
            <a:r>
              <a:rPr lang="en-US" sz="1200" dirty="0" smtClean="0"/>
              <a:t>…...</a:t>
            </a:r>
          </a:p>
          <a:p>
            <a:pPr>
              <a:buNone/>
            </a:pPr>
            <a:r>
              <a:rPr lang="en-US" sz="1200" dirty="0" smtClean="0"/>
              <a:t>Creating ProSdrViirsController.exe TK file for granule ID NPP000810520300</a:t>
            </a:r>
          </a:p>
          <a:p>
            <a:pPr>
              <a:buNone/>
            </a:pPr>
            <a:r>
              <a:rPr lang="en-US" sz="1200" dirty="0" smtClean="0"/>
              <a:t>/data/data020/</a:t>
            </a:r>
            <a:r>
              <a:rPr lang="en-US" sz="1200" dirty="0" err="1" smtClean="0"/>
              <a:t>weizhong</a:t>
            </a:r>
            <a:r>
              <a:rPr lang="en-US" sz="1200" dirty="0" smtClean="0"/>
              <a:t>/ADL4.1/CSPP/ADL4.2_mx8.4_base/log/ProSdrViirsController_NPP000810520300.xml</a:t>
            </a:r>
          </a:p>
          <a:p>
            <a:pPr>
              <a:buNone/>
            </a:pPr>
            <a:r>
              <a:rPr lang="en-US" sz="1200" dirty="0" smtClean="0"/>
              <a:t>Running ProSdrViirsController.exe for granule ID NPP000810520300:A1</a:t>
            </a:r>
          </a:p>
          <a:p>
            <a:pPr>
              <a:buNone/>
            </a:pPr>
            <a:r>
              <a:rPr lang="en-US" sz="1200" dirty="0" smtClean="0"/>
              <a:t>/data/data020/</a:t>
            </a:r>
            <a:r>
              <a:rPr lang="en-US" sz="1200" dirty="0" err="1" smtClean="0"/>
              <a:t>weizhong</a:t>
            </a:r>
            <a:r>
              <a:rPr lang="en-US" sz="1200" dirty="0" smtClean="0"/>
              <a:t>/ADL4.1/CSPP/ADL4.2_mx8.4_base/bin/ProSdrViirsController.exe</a:t>
            </a:r>
          </a:p>
          <a:p>
            <a:pPr>
              <a:buNone/>
            </a:pPr>
            <a:r>
              <a:rPr lang="en-US" sz="1200" dirty="0" smtClean="0"/>
              <a:t>Creating ProSdrViirsController.exe TK file for granule ID NPP000810521154</a:t>
            </a:r>
          </a:p>
          <a:p>
            <a:pPr>
              <a:buNone/>
            </a:pPr>
            <a:r>
              <a:rPr lang="en-US" sz="1200" dirty="0" smtClean="0"/>
              <a:t>/data/data020/</a:t>
            </a:r>
            <a:r>
              <a:rPr lang="en-US" sz="1200" dirty="0" err="1" smtClean="0"/>
              <a:t>weizhong</a:t>
            </a:r>
            <a:r>
              <a:rPr lang="en-US" sz="1200" dirty="0" smtClean="0"/>
              <a:t>/ADL4.1/CSPP/ADL4.2_mx8.4_base/log/ProSdrViirsController_NPP000810521154.xml</a:t>
            </a:r>
          </a:p>
          <a:p>
            <a:pPr>
              <a:buNone/>
            </a:pPr>
            <a:r>
              <a:rPr lang="en-US" sz="1200" dirty="0" smtClean="0"/>
              <a:t>Running ProSdrViirsController.exe for granule ID NPP000810521154:A1</a:t>
            </a:r>
          </a:p>
          <a:p>
            <a:pPr>
              <a:buNone/>
            </a:pPr>
            <a:r>
              <a:rPr lang="en-US" sz="1200" dirty="0" smtClean="0"/>
              <a:t>/data/data020/</a:t>
            </a:r>
            <a:r>
              <a:rPr lang="en-US" sz="1200" dirty="0" err="1" smtClean="0"/>
              <a:t>weizhong</a:t>
            </a:r>
            <a:r>
              <a:rPr lang="en-US" sz="1200" dirty="0" smtClean="0"/>
              <a:t>/ADL4.1/CSPP/ADL4.2_mx8.4_base/bin/ProSdrViirsController.exe</a:t>
            </a:r>
          </a:p>
          <a:p>
            <a:pPr>
              <a:buNone/>
            </a:pPr>
            <a:r>
              <a:rPr lang="en-US" sz="1200" dirty="0" smtClean="0"/>
              <a:t>Algorithm Run Failure - </a:t>
            </a:r>
            <a:r>
              <a:rPr lang="en-US" sz="1200" dirty="0" err="1" smtClean="0"/>
              <a:t>ProSdrViirsController</a:t>
            </a:r>
            <a:r>
              <a:rPr lang="en-US" sz="1200" dirty="0" smtClean="0"/>
              <a:t>, NPP000810520300 Failed During Execution!</a:t>
            </a:r>
          </a:p>
          <a:p>
            <a:pPr>
              <a:buNone/>
            </a:pPr>
            <a:r>
              <a:rPr lang="en-US" sz="1200" dirty="0" smtClean="0"/>
              <a:t>Algorithm Run Failure - </a:t>
            </a:r>
            <a:r>
              <a:rPr lang="en-US" sz="1200" dirty="0" err="1" smtClean="0"/>
              <a:t>ProSdrViirsController</a:t>
            </a:r>
            <a:r>
              <a:rPr lang="en-US" sz="1200" dirty="0" smtClean="0"/>
              <a:t>, NPP000810520300 Failed to Produce an Output Product!</a:t>
            </a:r>
          </a:p>
          <a:p>
            <a:pPr>
              <a:buNone/>
            </a:pPr>
            <a:r>
              <a:rPr lang="en-US" sz="1200" b="1" dirty="0" smtClean="0"/>
              <a:t>Error: An Algorithm in the Chain has Failed to Complete Successfully!</a:t>
            </a:r>
          </a:p>
          <a:p>
            <a:pPr>
              <a:buNone/>
            </a:pPr>
            <a:r>
              <a:rPr lang="en-US" sz="1200" dirty="0" smtClean="0"/>
              <a:t>Waiting for Additional Algorithm Threads to Finish Before Exiting!</a:t>
            </a:r>
          </a:p>
          <a:p>
            <a:pPr>
              <a:buNone/>
            </a:pPr>
            <a:r>
              <a:rPr lang="en-US" sz="1200" b="1" dirty="0" smtClean="0"/>
              <a:t>Success</a:t>
            </a:r>
            <a:r>
              <a:rPr lang="en-US" sz="1200" dirty="0" smtClean="0"/>
              <a:t> for ProSdrViirsController.exe with granule ID NPP000810521154</a:t>
            </a:r>
          </a:p>
          <a:p>
            <a:pPr>
              <a:buNone/>
            </a:pPr>
            <a:r>
              <a:rPr lang="en-US" sz="2000" b="1" dirty="0" smtClean="0"/>
              <a:t>Chain Run did not Completed Successfully!</a:t>
            </a:r>
            <a:endParaRPr lang="en-US" sz="2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0" y="228600"/>
            <a:ext cx="716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one: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Cloudmask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7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1637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Goal: </a:t>
            </a:r>
          </a:p>
          <a:p>
            <a:r>
              <a:rPr lang="en-US" sz="2800" dirty="0" smtClean="0"/>
              <a:t>Generate a downstream for aerosol team.</a:t>
            </a:r>
          </a:p>
          <a:p>
            <a:r>
              <a:rPr lang="en-US" sz="2800" dirty="0" smtClean="0"/>
              <a:t>Utilize previous VCM results to speed up the run.</a:t>
            </a:r>
            <a:endParaRPr lang="en-US" sz="28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762000" y="2590800"/>
            <a:ext cx="75438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 Two:  Surface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Reflectance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just">
              <a:buSzPct val="80000"/>
              <a:buFont typeface="Wingdings" pitchFamily="2" charset="2"/>
              <a:buChar char="Ø"/>
            </a:pPr>
            <a:r>
              <a:rPr lang="en-US" sz="2800" dirty="0" smtClean="0"/>
              <a:t>The ADL Chain Run script is developed by the STAR AIT. </a:t>
            </a:r>
          </a:p>
          <a:p>
            <a:pPr algn="just">
              <a:buSzPct val="80000"/>
              <a:buFont typeface="Wingdings" pitchFamily="2" charset="2"/>
              <a:buChar char="Ø"/>
            </a:pPr>
            <a:r>
              <a:rPr lang="en-US" sz="2800" dirty="0" smtClean="0"/>
              <a:t>The ADL chain run script is mainly Perl script to automate the staging and processing of multiple JPSS SDR and EDR products. </a:t>
            </a:r>
          </a:p>
          <a:p>
            <a:pPr algn="just">
              <a:buSzPct val="80000"/>
              <a:buFont typeface="Wingdings" pitchFamily="2" charset="2"/>
              <a:buChar char="Ø"/>
            </a:pPr>
            <a:r>
              <a:rPr lang="en-US" sz="2800" dirty="0" smtClean="0"/>
              <a:t>The script calls ADL’s “</a:t>
            </a:r>
            <a:r>
              <a:rPr lang="en-US" sz="2800" dirty="0" smtClean="0">
                <a:cs typeface="Times New Roman" pitchFamily="18" charset="0"/>
              </a:rPr>
              <a:t>runADLChainRunner.pl” to process data.</a:t>
            </a:r>
            <a:endParaRPr lang="en-US" sz="2800" dirty="0" smtClean="0"/>
          </a:p>
          <a:p>
            <a:pPr algn="just">
              <a:buSzPct val="80000"/>
              <a:buFont typeface="Wingdings" pitchFamily="2" charset="2"/>
              <a:buChar char="Ø"/>
            </a:pPr>
            <a:r>
              <a:rPr lang="en-US" sz="2800" dirty="0" smtClean="0"/>
              <a:t>The script uses a specified date with time range and/or a specified granule ID as an option to identify and stage input data.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74F8D98F-2640-4CBA-B2F6-5DB116D6DD76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/>
              <a:t>Modify chainrun_config.txt: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Modify “</a:t>
            </a:r>
            <a:r>
              <a:rPr lang="en-US" sz="2800" dirty="0" err="1" smtClean="0"/>
              <a:t>input_dirs</a:t>
            </a:r>
            <a:r>
              <a:rPr lang="en-US" sz="2800" dirty="0" smtClean="0"/>
              <a:t>” variable in chainrun_config.txt to include previous results. Get them from VCM run’s chainrun_config.txt and </a:t>
            </a:r>
            <a:r>
              <a:rPr lang="en-US" sz="2800" dirty="0" err="1" smtClean="0"/>
              <a:t>algorithm.list</a:t>
            </a:r>
            <a:r>
              <a:rPr lang="en-US" sz="2800" dirty="0" smtClean="0"/>
              <a:t> files.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dirty="0" smtClean="0"/>
              <a:t># </a:t>
            </a:r>
            <a:r>
              <a:rPr lang="en-US" sz="2400" dirty="0" err="1" smtClean="0"/>
              <a:t>input_dirs</a:t>
            </a:r>
            <a:r>
              <a:rPr lang="en-US" sz="2400" dirty="0" smtClean="0"/>
              <a:t> =“ 'algorithm name'   '</a:t>
            </a:r>
            <a:r>
              <a:rPr lang="en-US" sz="2400" dirty="0" err="1" smtClean="0"/>
              <a:t>UserData</a:t>
            </a:r>
            <a:r>
              <a:rPr lang="en-US" sz="2400" dirty="0" smtClean="0"/>
              <a:t>'   '</a:t>
            </a:r>
            <a:r>
              <a:rPr lang="en-US" sz="2400" dirty="0" err="1" smtClean="0"/>
              <a:t>run_ADL_dir</a:t>
            </a:r>
            <a:r>
              <a:rPr lang="en-US" sz="2400" dirty="0" smtClean="0"/>
              <a:t>' :” 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600" b="1" dirty="0" err="1" smtClean="0"/>
              <a:t>input_dirs</a:t>
            </a:r>
            <a:r>
              <a:rPr lang="en-US" sz="2600" dirty="0" smtClean="0"/>
              <a:t>="VIIRS-EDR-Masks       </a:t>
            </a:r>
            <a:r>
              <a:rPr lang="en-US" sz="2600" dirty="0" err="1" smtClean="0"/>
              <a:t>aerosol_vcm</a:t>
            </a:r>
            <a:r>
              <a:rPr lang="en-US" sz="2600" dirty="0" smtClean="0"/>
              <a:t>    /data/data095/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/run_aerosol_dr7723”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err="1" smtClean="0"/>
              <a:t>CaseName</a:t>
            </a:r>
            <a:r>
              <a:rPr lang="en-US" sz="2800" dirty="0" smtClean="0"/>
              <a:t>    =  “</a:t>
            </a:r>
            <a:r>
              <a:rPr lang="en-US" sz="2800" dirty="0" err="1" smtClean="0"/>
              <a:t>aerosol_base</a:t>
            </a:r>
            <a:r>
              <a:rPr lang="en-US" sz="2800" dirty="0" smtClean="0"/>
              <a:t>"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Example two: </a:t>
            </a:r>
            <a:r>
              <a:rPr lang="en-US" dirty="0" err="1" smtClean="0"/>
              <a:t>SurfReflect</a:t>
            </a:r>
            <a:r>
              <a:rPr lang="en-US" dirty="0" smtClean="0"/>
              <a:t> 1 </a:t>
            </a:r>
            <a:endParaRPr lang="en-US" sz="31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967BB9A1-A521-4D9C-AAD0-6E3EB8154442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1050" dirty="0" smtClean="0"/>
              <a:t>NPP000810650886</a:t>
            </a:r>
          </a:p>
          <a:p>
            <a:pPr>
              <a:buNone/>
            </a:pPr>
            <a:r>
              <a:rPr lang="en-US" sz="1050" dirty="0" err="1" smtClean="0"/>
              <a:t>ConstructConstruction</a:t>
            </a:r>
            <a:r>
              <a:rPr lang="en-US" sz="1050" dirty="0" smtClean="0"/>
              <a:t> Complete.</a:t>
            </a:r>
          </a:p>
          <a:p>
            <a:pPr>
              <a:buNone/>
            </a:pP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Validating Algorithm Chain Prior to Run...</a:t>
            </a:r>
          </a:p>
          <a:p>
            <a:pPr>
              <a:buNone/>
            </a:pPr>
            <a:r>
              <a:rPr lang="en-US" sz="1050" dirty="0" smtClean="0"/>
              <a:t>Validation Complete.</a:t>
            </a:r>
          </a:p>
          <a:p>
            <a:pPr>
              <a:buNone/>
            </a:pPr>
            <a:endParaRPr lang="en-US" sz="1050" dirty="0" smtClean="0"/>
          </a:p>
          <a:p>
            <a:pPr>
              <a:buNone/>
            </a:pPr>
            <a:r>
              <a:rPr lang="en-US" b="1" dirty="0" smtClean="0"/>
              <a:t>Algorithm Chain and Status:</a:t>
            </a:r>
          </a:p>
          <a:p>
            <a:pPr>
              <a:buNone/>
            </a:pPr>
            <a:r>
              <a:rPr lang="en-US" dirty="0" smtClean="0"/>
              <a:t>ProSdrViirsController:A1:NPP000810649179: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ProSdrViirsController:A1:NPP000810650032: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ProSdrViirsController:A1:NPP000810650886: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ProSdrViirsController:A1:NPP000810651739: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ProSdrViirsController:A1:NPP000810652593: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ProEdrViirsMasksController:A1:NPP000810650032: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ProEdrViirsMasksController:A1:NPP000810650886: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ProEdrViirsMasksController:A1:NPP000810651739: </a:t>
            </a:r>
            <a:r>
              <a:rPr lang="en-US" b="1" dirty="0" smtClean="0"/>
              <a:t>Built</a:t>
            </a:r>
          </a:p>
          <a:p>
            <a:pPr>
              <a:buNone/>
            </a:pPr>
            <a:r>
              <a:rPr lang="en-US" dirty="0" smtClean="0"/>
              <a:t>ProEdrViirsAerosolController:A1:NPP000810650886: </a:t>
            </a:r>
            <a:r>
              <a:rPr lang="en-US" b="1" dirty="0" smtClean="0"/>
              <a:t>Not Yet Built</a:t>
            </a:r>
          </a:p>
          <a:p>
            <a:pPr>
              <a:buNone/>
            </a:pPr>
            <a:r>
              <a:rPr lang="en-US" dirty="0" smtClean="0"/>
              <a:t>ProEdrViirsSurfReflectController:A1:NPP000810650886: </a:t>
            </a:r>
            <a:r>
              <a:rPr lang="en-US" b="1" dirty="0" smtClean="0"/>
              <a:t>Not Yet Built</a:t>
            </a:r>
          </a:p>
          <a:p>
            <a:pPr>
              <a:buNone/>
            </a:pPr>
            <a:endParaRPr lang="en-US" sz="1050" dirty="0" smtClean="0"/>
          </a:p>
          <a:p>
            <a:pPr>
              <a:buNone/>
            </a:pPr>
            <a:r>
              <a:rPr lang="en-US" sz="1050" dirty="0" smtClean="0"/>
              <a:t>Delta Algorithm Chain Run Started...</a:t>
            </a:r>
          </a:p>
          <a:p>
            <a:pPr>
              <a:buNone/>
            </a:pPr>
            <a:r>
              <a:rPr lang="en-US" sz="1050" dirty="0" smtClean="0"/>
              <a:t>Running Algorithms With 2 Threads.</a:t>
            </a:r>
            <a:endParaRPr lang="en-US" sz="105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two: </a:t>
            </a:r>
            <a:r>
              <a:rPr lang="en-US" dirty="0" err="1" smtClean="0"/>
              <a:t>SurfReflect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7EB53AF5-C383-4F0D-8568-7FA0C4470510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906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Algorithm Chain Queue:</a:t>
            </a:r>
          </a:p>
          <a:p>
            <a:pPr>
              <a:buNone/>
            </a:pPr>
            <a:r>
              <a:rPr lang="en-US" sz="3300" dirty="0" smtClean="0"/>
              <a:t>ProEdrViirsAerosolController:A1:NPP000810650886: </a:t>
            </a:r>
            <a:r>
              <a:rPr lang="en-US" sz="3300" b="1" dirty="0" smtClean="0"/>
              <a:t>Not Yet Built</a:t>
            </a:r>
          </a:p>
          <a:p>
            <a:pPr>
              <a:buNone/>
            </a:pPr>
            <a:r>
              <a:rPr lang="en-US" sz="3300" dirty="0" smtClean="0"/>
              <a:t>ProEdrViirsSurfReflectController:A1:NPP000810650886: </a:t>
            </a:r>
            <a:r>
              <a:rPr lang="en-US" sz="3300" b="1" dirty="0" smtClean="0"/>
              <a:t>Not Yet Built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Creating ProEdrViirsAerosolController.exe TK file for granule ID NPP000810650886</a:t>
            </a:r>
          </a:p>
          <a:p>
            <a:pPr>
              <a:buNone/>
            </a:pPr>
            <a:r>
              <a:rPr lang="en-US" dirty="0" smtClean="0"/>
              <a:t>/data/data020/</a:t>
            </a:r>
            <a:r>
              <a:rPr lang="en-US" dirty="0" err="1" smtClean="0"/>
              <a:t>weizhong</a:t>
            </a:r>
            <a:r>
              <a:rPr lang="en-US" dirty="0" smtClean="0"/>
              <a:t>/ADL4.1/CSPP/ADL4.2_mx8.4_base_a1/log/ProEdrViirsAerosolController_NPP000810650886.xml</a:t>
            </a:r>
          </a:p>
          <a:p>
            <a:pPr>
              <a:buNone/>
            </a:pPr>
            <a:r>
              <a:rPr lang="en-US" dirty="0" smtClean="0"/>
              <a:t>Running ProEdrViirsAerosolController.exe for granule ID NPP000810650886:A1</a:t>
            </a:r>
          </a:p>
          <a:p>
            <a:pPr>
              <a:buNone/>
            </a:pPr>
            <a:r>
              <a:rPr lang="en-US" dirty="0" smtClean="0"/>
              <a:t>/data/data020/</a:t>
            </a:r>
            <a:r>
              <a:rPr lang="en-US" dirty="0" err="1" smtClean="0"/>
              <a:t>weizhong</a:t>
            </a:r>
            <a:r>
              <a:rPr lang="en-US" dirty="0" smtClean="0"/>
              <a:t>/ADL4.1/CSPP/ADL4.2_mx8.4_base_a1/bin/ProEdrViirsAerosolController.exe</a:t>
            </a:r>
          </a:p>
          <a:p>
            <a:pPr>
              <a:buNone/>
            </a:pPr>
            <a:r>
              <a:rPr lang="en-US" b="1" dirty="0" smtClean="0"/>
              <a:t>Success </a:t>
            </a:r>
            <a:r>
              <a:rPr lang="en-US" dirty="0" smtClean="0"/>
              <a:t>for ProEdrViirsAerosolController.exe with granule ID NPP000810650886</a:t>
            </a:r>
          </a:p>
          <a:p>
            <a:pPr>
              <a:buNone/>
            </a:pPr>
            <a:r>
              <a:rPr lang="en-US" dirty="0" smtClean="0"/>
              <a:t>Creating ProEdrViirsSurfReflectController.exe TK file for granule ID NPP000810650886</a:t>
            </a:r>
          </a:p>
          <a:p>
            <a:pPr>
              <a:buNone/>
            </a:pPr>
            <a:r>
              <a:rPr lang="en-US" dirty="0" smtClean="0"/>
              <a:t>/data/data020/</a:t>
            </a:r>
            <a:r>
              <a:rPr lang="en-US" dirty="0" err="1" smtClean="0"/>
              <a:t>weizhong</a:t>
            </a:r>
            <a:r>
              <a:rPr lang="en-US" dirty="0" smtClean="0"/>
              <a:t>/ADL4.1/CSPP/ADL4.2_mx8.4_base_a1/log/ProEdrViirsSurfReflectController_NPP000810650886.xml</a:t>
            </a:r>
          </a:p>
          <a:p>
            <a:pPr>
              <a:buNone/>
            </a:pPr>
            <a:r>
              <a:rPr lang="en-US" dirty="0" smtClean="0"/>
              <a:t>Running ProEdrViirsSurfReflectController.exe for granule ID NPP000810650886:A1</a:t>
            </a:r>
          </a:p>
          <a:p>
            <a:pPr>
              <a:buNone/>
            </a:pPr>
            <a:r>
              <a:rPr lang="en-US" dirty="0" smtClean="0"/>
              <a:t>/data/data020/</a:t>
            </a:r>
            <a:r>
              <a:rPr lang="en-US" dirty="0" err="1" smtClean="0"/>
              <a:t>weizhong</a:t>
            </a:r>
            <a:r>
              <a:rPr lang="en-US" dirty="0" smtClean="0"/>
              <a:t>/ADL4.1/CSPP/ADL4.2_mx8.4_base_a1/bin/ProEdrViirsSurfReflectController.exe</a:t>
            </a:r>
          </a:p>
          <a:p>
            <a:pPr>
              <a:buNone/>
            </a:pPr>
            <a:r>
              <a:rPr lang="en-US" b="1" dirty="0" smtClean="0"/>
              <a:t>Success</a:t>
            </a:r>
            <a:r>
              <a:rPr lang="en-US" dirty="0" smtClean="0"/>
              <a:t> for ProEdrViirsSurfReflectController.exe with granule ID NPP000810650886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5900" b="1" dirty="0" smtClean="0"/>
              <a:t>Chain Run Completed Successfully!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two: </a:t>
            </a:r>
            <a:r>
              <a:rPr lang="en-US" dirty="0" err="1" smtClean="0"/>
              <a:t>SurfReflect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B12414F-2117-4A9D-949F-B880917C3977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linking... IVISR</a:t>
            </a:r>
          </a:p>
          <a:p>
            <a:pPr>
              <a:buNone/>
            </a:pPr>
            <a:r>
              <a:rPr lang="en-US" dirty="0" smtClean="0"/>
              <a:t>to </a:t>
            </a:r>
            <a:r>
              <a:rPr lang="en-US" b="1" dirty="0" err="1" smtClean="0"/>
              <a:t>userOutputDir</a:t>
            </a:r>
            <a:r>
              <a:rPr lang="en-US" dirty="0" smtClean="0"/>
              <a:t>: </a:t>
            </a:r>
            <a:r>
              <a:rPr lang="en-US" b="1" dirty="0" smtClean="0"/>
              <a:t>/data/data095/</a:t>
            </a:r>
            <a:r>
              <a:rPr lang="en-US" b="1" dirty="0" err="1" smtClean="0"/>
              <a:t>weizhong</a:t>
            </a:r>
            <a:r>
              <a:rPr lang="en-US" b="1" dirty="0" smtClean="0"/>
              <a:t>/run_aerosol_dr7723</a:t>
            </a:r>
            <a:r>
              <a:rPr lang="en-US" dirty="0" smtClean="0"/>
              <a:t>/data/output/</a:t>
            </a:r>
            <a:r>
              <a:rPr lang="en-US" b="1" dirty="0" err="1" smtClean="0"/>
              <a:t>user_data</a:t>
            </a:r>
            <a:r>
              <a:rPr lang="en-US" dirty="0" smtClean="0"/>
              <a:t>/</a:t>
            </a:r>
            <a:r>
              <a:rPr lang="en-US" dirty="0" err="1" smtClean="0"/>
              <a:t>withMetadata</a:t>
            </a:r>
            <a:r>
              <a:rPr lang="en-US" dirty="0" smtClean="0"/>
              <a:t>/</a:t>
            </a:r>
            <a:r>
              <a:rPr lang="en-US" dirty="0" err="1" smtClean="0"/>
              <a:t>ProEdrViirsSurfReflectControllerOutputs</a:t>
            </a:r>
            <a:r>
              <a:rPr lang="en-US" dirty="0" smtClean="0"/>
              <a:t>/20140518-</a:t>
            </a:r>
            <a:r>
              <a:rPr lang="en-US" b="1" dirty="0" smtClean="0"/>
              <a:t>aerosol_base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err="1" smtClean="0"/>
              <a:t>job_output_dir</a:t>
            </a:r>
            <a:r>
              <a:rPr lang="en-US" dirty="0" smtClean="0"/>
              <a:t>:   </a:t>
            </a:r>
            <a:r>
              <a:rPr lang="en-US" b="1" dirty="0" smtClean="0"/>
              <a:t>/data/data095/</a:t>
            </a:r>
            <a:r>
              <a:rPr lang="en-US" b="1" dirty="0" err="1" smtClean="0"/>
              <a:t>weizhong</a:t>
            </a:r>
            <a:r>
              <a:rPr lang="en-US" b="1" dirty="0" smtClean="0"/>
              <a:t>/run_aerosol_dr7723</a:t>
            </a:r>
            <a:r>
              <a:rPr lang="en-US" dirty="0" smtClean="0"/>
              <a:t>/data/output/</a:t>
            </a:r>
            <a:r>
              <a:rPr lang="en-US" dirty="0" err="1" smtClean="0"/>
              <a:t>withMetadata</a:t>
            </a:r>
            <a:r>
              <a:rPr lang="en-US" dirty="0" smtClean="0"/>
              <a:t>/</a:t>
            </a:r>
            <a:r>
              <a:rPr lang="en-US" dirty="0" err="1" smtClean="0"/>
              <a:t>ProEdrViirsSurfReflectControllerOutputs</a:t>
            </a:r>
            <a:r>
              <a:rPr lang="en-US" dirty="0" smtClean="0"/>
              <a:t>/20140518-</a:t>
            </a:r>
            <a:r>
              <a:rPr lang="en-US" b="1" dirty="0" smtClean="0"/>
              <a:t>aerosol_base</a:t>
            </a:r>
            <a:r>
              <a:rPr lang="en-US" dirty="0" smtClean="0"/>
              <a:t>/d20140518_t0604476_e0606129_b13235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NPP000810650886 : </a:t>
            </a:r>
            <a:r>
              <a:rPr lang="en-US" b="1" dirty="0" smtClean="0"/>
              <a:t>VIIRS-EDR-</a:t>
            </a:r>
            <a:r>
              <a:rPr lang="en-US" b="1" dirty="0" err="1" smtClean="0"/>
              <a:t>SurfReflect</a:t>
            </a:r>
            <a:r>
              <a:rPr lang="en-US" b="1" dirty="0" smtClean="0"/>
              <a:t>     	2 min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two: </a:t>
            </a:r>
            <a:r>
              <a:rPr lang="en-US" dirty="0" err="1" smtClean="0"/>
              <a:t>SurfReflect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81F4B07-A0AB-4594-96DA-D08EA1939315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3161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Goal: </a:t>
            </a:r>
          </a:p>
          <a:p>
            <a:r>
              <a:rPr lang="en-US" sz="2800" dirty="0" smtClean="0"/>
              <a:t>Generate  VI products for VI group.</a:t>
            </a:r>
          </a:p>
          <a:p>
            <a:r>
              <a:rPr lang="en-US" sz="2800" dirty="0" smtClean="0"/>
              <a:t>Fix the RDR missing problem.</a:t>
            </a:r>
          </a:p>
          <a:p>
            <a:r>
              <a:rPr lang="en-US" sz="2800" dirty="0" smtClean="0"/>
              <a:t>Add both previous VCM and Surface Reflectance results to current run.</a:t>
            </a:r>
          </a:p>
        </p:txBody>
      </p:sp>
      <p:sp>
        <p:nvSpPr>
          <p:cNvPr id="3" name="Title 2"/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Third Example : Vegetation Index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200" b="1" dirty="0" smtClean="0"/>
              <a:t>Modify chainrun_config.txt: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# Modify “</a:t>
            </a:r>
            <a:r>
              <a:rPr lang="en-US" dirty="0" err="1" smtClean="0"/>
              <a:t>input_dirs</a:t>
            </a:r>
            <a:r>
              <a:rPr lang="en-US" dirty="0" smtClean="0"/>
              <a:t>” variable in “chainrun_config.txt” to include previous results from VCM and </a:t>
            </a:r>
            <a:r>
              <a:rPr lang="en-US" dirty="0" err="1" smtClean="0"/>
              <a:t>SurfReflect</a:t>
            </a:r>
            <a:r>
              <a:rPr lang="en-US" dirty="0" smtClean="0"/>
              <a:t>: 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600" b="1" dirty="0" err="1" smtClean="0"/>
              <a:t>input_dirs</a:t>
            </a:r>
            <a:r>
              <a:rPr lang="en-US" sz="2600" b="1" dirty="0" smtClean="0"/>
              <a:t> </a:t>
            </a:r>
            <a:r>
              <a:rPr lang="en-US" sz="2600" dirty="0" smtClean="0"/>
              <a:t>= "VIIRS-EDR-Masks       	</a:t>
            </a:r>
            <a:r>
              <a:rPr lang="en-US" sz="2600" dirty="0" err="1" smtClean="0"/>
              <a:t>aerosol_vcm</a:t>
            </a:r>
            <a:r>
              <a:rPr lang="en-US" sz="2600" dirty="0" smtClean="0"/>
              <a:t>    /data/data095/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/run_aerosol_dr7723:\</a:t>
            </a:r>
          </a:p>
          <a:p>
            <a:pPr>
              <a:buNone/>
            </a:pPr>
            <a:r>
              <a:rPr lang="en-US" sz="2600" dirty="0" smtClean="0"/>
              <a:t>	  		 VIIRS-EDR-</a:t>
            </a:r>
            <a:r>
              <a:rPr lang="en-US" sz="2600" dirty="0" err="1" smtClean="0"/>
              <a:t>SurfReflect</a:t>
            </a:r>
            <a:r>
              <a:rPr lang="en-US" sz="2600" dirty="0" smtClean="0"/>
              <a:t>        </a:t>
            </a:r>
            <a:r>
              <a:rPr lang="en-US" sz="2600" dirty="0" err="1" smtClean="0"/>
              <a:t>aerosol_base</a:t>
            </a:r>
            <a:r>
              <a:rPr lang="en-US" sz="2600" dirty="0" smtClean="0"/>
              <a:t>   /data/data095/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/run_aerosol_dr7723"</a:t>
            </a:r>
          </a:p>
          <a:p>
            <a:pPr>
              <a:buNone/>
            </a:pP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# Modify inputs and outputs location.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600" dirty="0" err="1" smtClean="0"/>
              <a:t>run_ADL_dir</a:t>
            </a:r>
            <a:r>
              <a:rPr lang="en-US" sz="2600" dirty="0" smtClean="0"/>
              <a:t> ="/data/data048/pub/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/temp/</a:t>
            </a:r>
            <a:r>
              <a:rPr lang="en-US" sz="2600" dirty="0" err="1" smtClean="0"/>
              <a:t>run_viirs_vi</a:t>
            </a:r>
            <a:r>
              <a:rPr lang="en-US" sz="2600" dirty="0" smtClean="0"/>
              <a:t>"</a:t>
            </a:r>
          </a:p>
          <a:p>
            <a:pPr>
              <a:buNone/>
            </a:pP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CaseName</a:t>
            </a:r>
            <a:r>
              <a:rPr lang="en-US" dirty="0" smtClean="0"/>
              <a:t>    = "</a:t>
            </a:r>
            <a:r>
              <a:rPr lang="en-US" dirty="0" err="1" smtClean="0"/>
              <a:t>vi_base</a:t>
            </a:r>
            <a:r>
              <a:rPr lang="en-US" dirty="0" smtClean="0"/>
              <a:t>"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Example three: VI 1 </a:t>
            </a:r>
            <a:endParaRPr lang="en-US" sz="31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33075FC-9167-494F-BF57-A4D6DB3C6035}" type="datetime1">
              <a:rPr lang="en-US" smtClean="0"/>
              <a:pPr/>
              <a:t>12/11/2014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3400" dirty="0" smtClean="0"/>
              <a:t>Link RDR data: </a:t>
            </a:r>
          </a:p>
          <a:p>
            <a:pPr>
              <a:buNone/>
            </a:pPr>
            <a:r>
              <a:rPr lang="en-US" sz="3400" b="1" dirty="0" smtClean="0"/>
              <a:t>	# Before link RDR data: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err="1" smtClean="0"/>
              <a:t>scdr</a:t>
            </a:r>
            <a:r>
              <a:rPr lang="en-US" dirty="0" smtClean="0"/>
              <a:t>-files: No files found</a:t>
            </a:r>
          </a:p>
          <a:p>
            <a:pPr lvl="1">
              <a:buNone/>
            </a:pPr>
            <a:r>
              <a:rPr lang="en-US" dirty="0" smtClean="0"/>
              <a:t>	The RVIRS-RNSCA already expired on SCDR for 2014-05-18!!!</a:t>
            </a:r>
          </a:p>
          <a:p>
            <a:pPr lvl="1">
              <a:buNone/>
            </a:pPr>
            <a:endParaRPr lang="en-US" sz="1300" dirty="0" smtClean="0"/>
          </a:p>
          <a:p>
            <a:pPr lvl="1">
              <a:buNone/>
            </a:pPr>
            <a:r>
              <a:rPr lang="en-US" dirty="0" smtClean="0"/>
              <a:t>	Please link your own data to the following </a:t>
            </a:r>
            <a:r>
              <a:rPr lang="en-US" dirty="0" err="1" smtClean="0"/>
              <a:t>datasource</a:t>
            </a:r>
            <a:r>
              <a:rPr lang="en-US" dirty="0" smtClean="0"/>
              <a:t> directory:</a:t>
            </a:r>
          </a:p>
          <a:p>
            <a:pPr lvl="1">
              <a:buNone/>
            </a:pPr>
            <a:r>
              <a:rPr lang="en-US" dirty="0" smtClean="0"/>
              <a:t>	/data/data048/pub/</a:t>
            </a:r>
            <a:r>
              <a:rPr lang="en-US" dirty="0" err="1" smtClean="0"/>
              <a:t>weizhong</a:t>
            </a:r>
            <a:r>
              <a:rPr lang="en-US" dirty="0" smtClean="0"/>
              <a:t>/temp/</a:t>
            </a:r>
            <a:r>
              <a:rPr lang="en-US" dirty="0" err="1" smtClean="0"/>
              <a:t>run_viirs_vi</a:t>
            </a:r>
            <a:r>
              <a:rPr lang="en-US" dirty="0" smtClean="0"/>
              <a:t>/HDF/RVIRS-RNSCA/2014-05-18</a:t>
            </a:r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900" dirty="0" smtClean="0"/>
          </a:p>
          <a:p>
            <a:pPr>
              <a:buNone/>
            </a:pPr>
            <a:r>
              <a:rPr lang="en-US" sz="3400" b="1" dirty="0" smtClean="0"/>
              <a:t>	# After link RDR data: </a:t>
            </a:r>
          </a:p>
          <a:p>
            <a:pPr>
              <a:buNone/>
            </a:pPr>
            <a:r>
              <a:rPr lang="en-US" sz="3400" b="1" dirty="0" smtClean="0"/>
              <a:t>	</a:t>
            </a:r>
            <a:r>
              <a:rPr lang="en-US" sz="3400" dirty="0" smtClean="0"/>
              <a:t>(get RDR data from external source, like PEATE: </a:t>
            </a:r>
            <a:r>
              <a:rPr lang="en-US" sz="3400" dirty="0" smtClean="0">
                <a:hlinkClick r:id="rId2"/>
              </a:rPr>
              <a:t>ftp://peate.ssec.wisc.edu/allData/ingest/</a:t>
            </a:r>
            <a:r>
              <a:rPr lang="en-US" sz="3400" dirty="0" smtClean="0"/>
              <a:t> )</a:t>
            </a:r>
          </a:p>
          <a:p>
            <a:pPr>
              <a:buNone/>
            </a:pPr>
            <a:endParaRPr lang="en-US" sz="1600" b="1" dirty="0" smtClean="0"/>
          </a:p>
          <a:p>
            <a:pPr lvl="1">
              <a:buNone/>
            </a:pPr>
            <a:r>
              <a:rPr lang="en-US" dirty="0" smtClean="0"/>
              <a:t>	The data has been linked from SCDR previously!</a:t>
            </a:r>
          </a:p>
          <a:p>
            <a:pPr lvl="1">
              <a:buNone/>
            </a:pPr>
            <a:r>
              <a:rPr lang="en-US" dirty="0" smtClean="0"/>
              <a:t>	Please check </a:t>
            </a:r>
            <a:r>
              <a:rPr lang="en-US" dirty="0" err="1" smtClean="0"/>
              <a:t>datasource</a:t>
            </a:r>
            <a:r>
              <a:rPr lang="en-US" dirty="0" smtClean="0"/>
              <a:t> here: /data/data048/pub/</a:t>
            </a:r>
            <a:r>
              <a:rPr lang="en-US" dirty="0" err="1" smtClean="0"/>
              <a:t>weizhong</a:t>
            </a:r>
            <a:r>
              <a:rPr lang="en-US" dirty="0" smtClean="0"/>
              <a:t>/temp/</a:t>
            </a:r>
            <a:r>
              <a:rPr lang="en-US" dirty="0" err="1" smtClean="0"/>
              <a:t>run_viirs_vi</a:t>
            </a:r>
            <a:r>
              <a:rPr lang="en-US" dirty="0" smtClean="0"/>
              <a:t>/HDF/RVIRS-RNSCA/2014-05-18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three: VI 2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D4DEBF8-E940-4163-BD54-645750F87565}" type="datetime1">
              <a:rPr lang="en-US" smtClean="0"/>
              <a:pPr/>
              <a:t>12/11/2014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2100" dirty="0" smtClean="0"/>
              <a:t>0003  d20140518_t0604476_e0606129_b13235</a:t>
            </a:r>
          </a:p>
          <a:p>
            <a:pPr>
              <a:buNone/>
            </a:pPr>
            <a:r>
              <a:rPr lang="en-US" sz="2100" dirty="0" smtClean="0"/>
              <a:t>NPP000810650886</a:t>
            </a:r>
          </a:p>
          <a:p>
            <a:pPr>
              <a:buNone/>
            </a:pPr>
            <a:r>
              <a:rPr lang="en-US" sz="2100" dirty="0" smtClean="0"/>
              <a:t>Constructing Algorithm Chain...</a:t>
            </a:r>
          </a:p>
          <a:p>
            <a:pPr>
              <a:buNone/>
            </a:pPr>
            <a:r>
              <a:rPr lang="en-US" sz="2100" dirty="0" smtClean="0"/>
              <a:t>Construction Complete.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2100" dirty="0" smtClean="0"/>
              <a:t>Validating Algorithm Chain Prior to Run...</a:t>
            </a:r>
          </a:p>
          <a:p>
            <a:pPr>
              <a:buNone/>
            </a:pPr>
            <a:r>
              <a:rPr lang="en-US" sz="2100" dirty="0" smtClean="0"/>
              <a:t>Validation Complete.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4200" b="1" dirty="0" smtClean="0"/>
              <a:t>Algorithm Chain and Status:</a:t>
            </a:r>
          </a:p>
          <a:p>
            <a:pPr>
              <a:buNone/>
            </a:pPr>
            <a:r>
              <a:rPr lang="en-US" sz="3400" dirty="0" smtClean="0"/>
              <a:t>ProSdrViirsController:A1:NPP000810649179: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ProSdrViirsController:A1:NPP000810650032: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ProSdrViirsController:A1:NPP000810650886: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ProSdrViirsController:A1:NPP000810651739: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ProSdrViirsController:A1:NPP000810652593: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ProEdrViirsMasksController:A1:NPP000810650032: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ProEdrViirsMasksController:A1:NPP000810650886: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ProEdrViirsMasksController:A1:NPP000810651739: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ProEdrViirsAerosolController:A1:NPP000810650886: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3400" dirty="0" smtClean="0"/>
              <a:t>ProEdrViirsSurfReflectController:A1:NPP000810650886:</a:t>
            </a:r>
            <a:r>
              <a:rPr lang="en-US" sz="3400" b="1" dirty="0" smtClean="0"/>
              <a:t>Built</a:t>
            </a:r>
          </a:p>
          <a:p>
            <a:pPr>
              <a:buNone/>
            </a:pPr>
            <a:r>
              <a:rPr lang="en-US" sz="4500" dirty="0" smtClean="0"/>
              <a:t>ProEdrViirsVI:A1:NPP000810650886: </a:t>
            </a:r>
            <a:r>
              <a:rPr lang="en-US" sz="4500" b="1" dirty="0" smtClean="0"/>
              <a:t>Not Yet Built</a:t>
            </a:r>
          </a:p>
          <a:p>
            <a:pPr>
              <a:buNone/>
            </a:pPr>
            <a:endParaRPr lang="en-US" sz="1700" dirty="0" smtClean="0"/>
          </a:p>
          <a:p>
            <a:pPr>
              <a:buNone/>
            </a:pPr>
            <a:r>
              <a:rPr lang="en-US" sz="2000" dirty="0" smtClean="0"/>
              <a:t>Delta Algorithm Chain Run Started...</a:t>
            </a:r>
          </a:p>
          <a:p>
            <a:pPr>
              <a:buNone/>
            </a:pPr>
            <a:r>
              <a:rPr lang="en-US" sz="2000" dirty="0" smtClean="0"/>
              <a:t>Running Algorithms With 2 Threads.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Algorithm Chain Queue:</a:t>
            </a:r>
          </a:p>
          <a:p>
            <a:pPr>
              <a:buNone/>
            </a:pPr>
            <a:r>
              <a:rPr lang="en-US" sz="2000" dirty="0" smtClean="0"/>
              <a:t>ProEdrViirsVI:A1:NPP000810650886:Not Yet Built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Creating ProEdrViirsVI.exe TK file for granule ID NPP000810650886</a:t>
            </a:r>
          </a:p>
          <a:p>
            <a:pPr>
              <a:buNone/>
            </a:pPr>
            <a:r>
              <a:rPr lang="en-US" sz="2000" dirty="0" smtClean="0"/>
              <a:t>/data/data020/</a:t>
            </a:r>
            <a:r>
              <a:rPr lang="en-US" sz="2000" dirty="0" err="1" smtClean="0"/>
              <a:t>weizhong</a:t>
            </a:r>
            <a:r>
              <a:rPr lang="en-US" sz="2000" dirty="0" smtClean="0"/>
              <a:t>/ADL4.1/CSPP/ADL4.2_mx8.4_base/log/ProEdrViirsVI_NPP000810650886.xml</a:t>
            </a:r>
          </a:p>
          <a:p>
            <a:pPr>
              <a:buNone/>
            </a:pPr>
            <a:r>
              <a:rPr lang="en-US" sz="2000" dirty="0" smtClean="0"/>
              <a:t>Running ProEdrViirsVI.exe for granule ID NPP000810650886:A1</a:t>
            </a:r>
          </a:p>
          <a:p>
            <a:pPr>
              <a:buNone/>
            </a:pPr>
            <a:r>
              <a:rPr lang="en-US" sz="2000" dirty="0" smtClean="0"/>
              <a:t>/data/data020/</a:t>
            </a:r>
            <a:r>
              <a:rPr lang="en-US" sz="2000" dirty="0" err="1" smtClean="0"/>
              <a:t>weizhong</a:t>
            </a:r>
            <a:r>
              <a:rPr lang="en-US" sz="2000" dirty="0" smtClean="0"/>
              <a:t>/ADL4.1/CSPP/ADL4.2_mx8.4_base/bin/ProEdrViirsVI.exe</a:t>
            </a:r>
          </a:p>
          <a:p>
            <a:pPr>
              <a:buNone/>
            </a:pPr>
            <a:r>
              <a:rPr lang="en-US" sz="2000" b="1" dirty="0" smtClean="0"/>
              <a:t>Success</a:t>
            </a:r>
            <a:r>
              <a:rPr lang="en-US" sz="2000" dirty="0" smtClean="0"/>
              <a:t> for ProEdrViirsVI.exe with granule ID NPP000810650886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6000" b="1" dirty="0" smtClean="0"/>
              <a:t>Chain Run Completed Successfully!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three: VI 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04E8C2B-4B41-4EFE-83F0-F0F82A5FBD14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600" dirty="0" smtClean="0"/>
              <a:t>#  </a:t>
            </a:r>
            <a:r>
              <a:rPr lang="en-US" sz="2600" dirty="0" err="1" smtClean="0"/>
              <a:t>run_ADL_dir</a:t>
            </a:r>
            <a:r>
              <a:rPr lang="en-US" sz="2600" dirty="0" smtClean="0"/>
              <a:t> = "/data/data048/pub/</a:t>
            </a:r>
            <a:r>
              <a:rPr lang="en-US" sz="2600" dirty="0" err="1" smtClean="0"/>
              <a:t>weizhong</a:t>
            </a:r>
            <a:r>
              <a:rPr lang="en-US" sz="2600" dirty="0" smtClean="0"/>
              <a:t>/temp/</a:t>
            </a:r>
            <a:r>
              <a:rPr lang="en-US" sz="2600" dirty="0" err="1" smtClean="0"/>
              <a:t>run_viirs_vi</a:t>
            </a:r>
            <a:r>
              <a:rPr lang="en-US" sz="2600" dirty="0" smtClean="0"/>
              <a:t>"</a:t>
            </a:r>
          </a:p>
          <a:p>
            <a:pPr>
              <a:buNone/>
            </a:pPr>
            <a:r>
              <a:rPr lang="en-US" sz="2600" dirty="0" smtClean="0"/>
              <a:t>#  </a:t>
            </a:r>
            <a:r>
              <a:rPr lang="en-US" sz="2600" dirty="0" err="1" smtClean="0"/>
              <a:t>CaseName</a:t>
            </a:r>
            <a:r>
              <a:rPr lang="en-US" sz="2600" dirty="0" smtClean="0"/>
              <a:t>    = "</a:t>
            </a:r>
            <a:r>
              <a:rPr lang="en-US" sz="2600" dirty="0" err="1" smtClean="0"/>
              <a:t>vi_base</a:t>
            </a:r>
            <a:r>
              <a:rPr lang="en-US" sz="2600" dirty="0" smtClean="0"/>
              <a:t>"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linking... VIVIO</a:t>
            </a:r>
          </a:p>
          <a:p>
            <a:pPr>
              <a:buNone/>
            </a:pPr>
            <a:r>
              <a:rPr lang="en-US" dirty="0" smtClean="0"/>
              <a:t>to </a:t>
            </a:r>
            <a:r>
              <a:rPr lang="en-US" b="1" dirty="0" err="1" smtClean="0"/>
              <a:t>userOutputDir</a:t>
            </a:r>
            <a:r>
              <a:rPr lang="en-US" dirty="0" smtClean="0"/>
              <a:t>: </a:t>
            </a:r>
            <a:r>
              <a:rPr lang="en-US" sz="2800" b="1" dirty="0" smtClean="0"/>
              <a:t>/data/data048/pub/</a:t>
            </a:r>
            <a:r>
              <a:rPr lang="en-US" sz="2800" b="1" dirty="0" err="1" smtClean="0"/>
              <a:t>weizhong</a:t>
            </a:r>
            <a:r>
              <a:rPr lang="en-US" sz="2800" b="1" dirty="0" smtClean="0"/>
              <a:t>/temp/</a:t>
            </a:r>
            <a:r>
              <a:rPr lang="en-US" sz="2800" b="1" dirty="0" err="1" smtClean="0"/>
              <a:t>run_viirs_vi</a:t>
            </a:r>
            <a:r>
              <a:rPr lang="en-US" sz="2800" dirty="0" smtClean="0"/>
              <a:t>/data/output/</a:t>
            </a:r>
            <a:r>
              <a:rPr lang="en-US" sz="2800" b="1" dirty="0" err="1" smtClean="0"/>
              <a:t>user_data</a:t>
            </a:r>
            <a:r>
              <a:rPr lang="en-US" sz="2800" dirty="0" smtClean="0"/>
              <a:t>/</a:t>
            </a:r>
            <a:r>
              <a:rPr lang="en-US" sz="2800" dirty="0" err="1" smtClean="0"/>
              <a:t>withMetadata</a:t>
            </a:r>
            <a:r>
              <a:rPr lang="en-US" sz="2800" dirty="0" smtClean="0"/>
              <a:t>/</a:t>
            </a:r>
            <a:r>
              <a:rPr lang="en-US" sz="2800" dirty="0" err="1" smtClean="0"/>
              <a:t>ProEdrViirsVIOutputs</a:t>
            </a:r>
            <a:r>
              <a:rPr lang="en-US" sz="2800" dirty="0" smtClean="0"/>
              <a:t>/20140518-</a:t>
            </a:r>
            <a:r>
              <a:rPr lang="en-US" sz="2800" b="1" dirty="0" smtClean="0"/>
              <a:t>vi_base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b="1" dirty="0" err="1" smtClean="0"/>
              <a:t>job_output_dir</a:t>
            </a:r>
            <a:r>
              <a:rPr lang="en-US" dirty="0" smtClean="0"/>
              <a:t>:   </a:t>
            </a:r>
            <a:r>
              <a:rPr lang="en-US" sz="2600" b="1" dirty="0" smtClean="0"/>
              <a:t>/data/data048/pub/</a:t>
            </a:r>
            <a:r>
              <a:rPr lang="en-US" sz="2600" b="1" dirty="0" err="1" smtClean="0"/>
              <a:t>weizhong</a:t>
            </a:r>
            <a:r>
              <a:rPr lang="en-US" sz="2600" b="1" dirty="0" smtClean="0"/>
              <a:t>/temp/</a:t>
            </a:r>
            <a:r>
              <a:rPr lang="en-US" sz="2600" b="1" dirty="0" err="1" smtClean="0"/>
              <a:t>run_viirs_vi</a:t>
            </a:r>
            <a:r>
              <a:rPr lang="en-US" sz="2600" dirty="0" smtClean="0"/>
              <a:t>/data/output/</a:t>
            </a:r>
            <a:r>
              <a:rPr lang="en-US" sz="2600" dirty="0" err="1" smtClean="0"/>
              <a:t>withMetadata</a:t>
            </a:r>
            <a:r>
              <a:rPr lang="en-US" sz="2600" dirty="0" smtClean="0"/>
              <a:t>/</a:t>
            </a:r>
            <a:r>
              <a:rPr lang="en-US" sz="2600" dirty="0" err="1" smtClean="0"/>
              <a:t>ProEdrViirsVIOutputs</a:t>
            </a:r>
            <a:r>
              <a:rPr lang="en-US" sz="2600" dirty="0" smtClean="0"/>
              <a:t>/20140518-</a:t>
            </a:r>
            <a:r>
              <a:rPr lang="en-US" sz="2600" b="1" dirty="0" smtClean="0"/>
              <a:t>vi_base</a:t>
            </a:r>
            <a:r>
              <a:rPr lang="en-US" sz="2600" dirty="0" smtClean="0"/>
              <a:t>/d20140518_t0604476_e0606129_b13235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dirty="0" smtClean="0"/>
              <a:t>NPP000810650886 : </a:t>
            </a:r>
            <a:r>
              <a:rPr lang="en-US" b="1" dirty="0" smtClean="0"/>
              <a:t>VIIRS-EDR-VI          0.65 min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Example three: VI 4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D00934AF-3DB9-4018-8459-7643A5BB1774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4572000" cy="304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3600" dirty="0" smtClean="0"/>
              <a:t>VIIRS-SDR:                                4.40  min. </a:t>
            </a:r>
            <a:br>
              <a:rPr lang="en-US" sz="3600" dirty="0" smtClean="0"/>
            </a:br>
            <a:r>
              <a:rPr lang="en-US" sz="3600" dirty="0" smtClean="0"/>
              <a:t>VIIRS-SDR-</a:t>
            </a:r>
            <a:r>
              <a:rPr lang="en-US" sz="3600" dirty="0" err="1" smtClean="0"/>
              <a:t>BrightPixel</a:t>
            </a:r>
            <a:r>
              <a:rPr lang="en-US" sz="3600" dirty="0" smtClean="0"/>
              <a:t>:         15.80  min. </a:t>
            </a:r>
            <a:br>
              <a:rPr lang="en-US" sz="3600" dirty="0" smtClean="0"/>
            </a:br>
            <a:r>
              <a:rPr lang="en-US" sz="3600" dirty="0" smtClean="0"/>
              <a:t>VIIRS-SDR-</a:t>
            </a:r>
            <a:r>
              <a:rPr lang="en-US" sz="3600" dirty="0" err="1" smtClean="0"/>
              <a:t>SolarDiffuser</a:t>
            </a:r>
            <a:r>
              <a:rPr lang="en-US" sz="3600" dirty="0" smtClean="0"/>
              <a:t>:       5.13  min. </a:t>
            </a:r>
            <a:br>
              <a:rPr lang="en-US" sz="3600" dirty="0" smtClean="0"/>
            </a:br>
            <a:r>
              <a:rPr lang="en-US" sz="3600" dirty="0" smtClean="0"/>
              <a:t>VIIRS-EDR-</a:t>
            </a:r>
            <a:r>
              <a:rPr lang="en-US" sz="3600" dirty="0" err="1" smtClean="0"/>
              <a:t>IChImagery</a:t>
            </a:r>
            <a:r>
              <a:rPr lang="en-US" sz="3600" dirty="0" smtClean="0"/>
              <a:t>:        17.48  min. </a:t>
            </a:r>
            <a:br>
              <a:rPr lang="en-US" sz="3600" dirty="0" smtClean="0"/>
            </a:br>
            <a:r>
              <a:rPr lang="en-US" sz="3600" dirty="0" smtClean="0"/>
              <a:t>VIIRS-EDR-</a:t>
            </a:r>
            <a:r>
              <a:rPr lang="en-US" sz="3600" dirty="0" err="1" smtClean="0"/>
              <a:t>MChImagery</a:t>
            </a:r>
            <a:r>
              <a:rPr lang="en-US" sz="3600" dirty="0" smtClean="0"/>
              <a:t>:     14.30  min. </a:t>
            </a:r>
            <a:br>
              <a:rPr lang="en-US" sz="3600" dirty="0" smtClean="0"/>
            </a:br>
            <a:r>
              <a:rPr lang="en-US" sz="3600" dirty="0" smtClean="0"/>
              <a:t>VIIRS-EDR-</a:t>
            </a:r>
            <a:r>
              <a:rPr lang="en-US" sz="3600" dirty="0" err="1" smtClean="0"/>
              <a:t>NccImagery</a:t>
            </a:r>
            <a:r>
              <a:rPr lang="en-US" sz="3600" dirty="0" smtClean="0"/>
              <a:t>:       14.03  min. </a:t>
            </a:r>
            <a:br>
              <a:rPr lang="en-US" sz="3600" dirty="0" smtClean="0"/>
            </a:br>
            <a:r>
              <a:rPr lang="en-US" sz="3600" dirty="0" smtClean="0"/>
              <a:t>VIIRS-EDR-Masks:                 14.03  min. </a:t>
            </a:r>
            <a:br>
              <a:rPr lang="en-US" sz="3600" dirty="0" smtClean="0"/>
            </a:br>
            <a:r>
              <a:rPr lang="en-US" sz="3600" dirty="0" smtClean="0"/>
              <a:t>VIIRS-EDR-Cop:                      17.68  min. </a:t>
            </a:r>
            <a:br>
              <a:rPr lang="en-US" sz="3600" dirty="0" smtClean="0"/>
            </a:br>
            <a:r>
              <a:rPr lang="en-US" sz="3600" dirty="0" smtClean="0"/>
              <a:t>VIIRS-EDR-Clouds1st:            21.75  min. </a:t>
            </a:r>
            <a:br>
              <a:rPr lang="en-US" sz="3600" dirty="0" smtClean="0"/>
            </a:br>
            <a:r>
              <a:rPr lang="en-US" sz="3600" dirty="0" smtClean="0"/>
              <a:t>VIIRS-EDR-Clouds2nd:          41.23  min. </a:t>
            </a:r>
            <a:br>
              <a:rPr lang="en-US" sz="3600" dirty="0" smtClean="0"/>
            </a:br>
            <a:r>
              <a:rPr lang="en-US" sz="3600" dirty="0" smtClean="0"/>
              <a:t>VIIRS-EDR-Aerosol:               25.70  min. </a:t>
            </a:r>
            <a:br>
              <a:rPr lang="en-US" sz="3600" dirty="0" smtClean="0"/>
            </a:br>
            <a:r>
              <a:rPr lang="en-US" sz="3600" dirty="0" smtClean="0"/>
              <a:t>VIIRS-EDR-</a:t>
            </a:r>
            <a:r>
              <a:rPr lang="en-US" sz="3600" dirty="0" err="1" smtClean="0"/>
              <a:t>IceQual</a:t>
            </a:r>
            <a:r>
              <a:rPr lang="en-US" sz="3600" dirty="0" smtClean="0"/>
              <a:t>:               29.95  min.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Time Consumption for one granule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092EA660-3E47-43FF-83EF-C6DADC283B8A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95800" y="1295400"/>
            <a:ext cx="4495800" cy="3505200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IceConc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 54.41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         54.93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IceAge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  55.36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VIIRS-EDR-Snow:                    33.11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SurfReflect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  32.91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VIIRS-EDR-VI:                          28.00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SurfType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  32.76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Lst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         31.85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Lsa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        55.45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Sst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         56.10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VIIRS-EDR-OCC:                       55.23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Nhf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                     57.98 min. </a:t>
            </a:r>
            <a:b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VIIRS-EDR-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SurfaceAlbedo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    59.43 min.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90600" y="4614208"/>
            <a:ext cx="7162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System info: </a:t>
            </a:r>
          </a:p>
          <a:p>
            <a:r>
              <a:rPr lang="en-US" sz="2000" dirty="0" smtClean="0"/>
              <a:t>- Machine rhw3022:  16 core 3.2 GHz </a:t>
            </a:r>
            <a:r>
              <a:rPr lang="en-US" sz="2000" dirty="0" err="1" smtClean="0"/>
              <a:t>cpu</a:t>
            </a:r>
            <a:r>
              <a:rPr lang="en-US" sz="2000" dirty="0" smtClean="0"/>
              <a:t> and 32G </a:t>
            </a:r>
            <a:r>
              <a:rPr lang="en-US" sz="2000" dirty="0" err="1" smtClean="0"/>
              <a:t>mem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Notes: </a:t>
            </a:r>
          </a:p>
          <a:p>
            <a:pPr>
              <a:buFontTx/>
              <a:buChar char="-"/>
            </a:pPr>
            <a:r>
              <a:rPr lang="en-US" sz="2000" dirty="0" smtClean="0"/>
              <a:t> Time is approximate and varies from run to run</a:t>
            </a:r>
          </a:p>
          <a:p>
            <a:pPr>
              <a:buFontTx/>
              <a:buChar char="-"/>
            </a:pPr>
            <a:r>
              <a:rPr lang="en-US" sz="2000" dirty="0" smtClean="0"/>
              <a:t> Time indicates processing starting from RDR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599" cy="4532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199"/>
                <a:gridCol w="6248400"/>
              </a:tblGrid>
              <a:tr h="632049">
                <a:tc>
                  <a:txBody>
                    <a:bodyPr/>
                    <a:lstStyle/>
                    <a:p>
                      <a:r>
                        <a:rPr lang="en-US" dirty="0" smtClean="0"/>
                        <a:t>Script</a:t>
                      </a:r>
                      <a:endParaRPr lang="en-US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 marL="91441" marR="91441"/>
                </a:tc>
              </a:tr>
              <a:tr h="685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358265" algn="l"/>
                        </a:tabLst>
                      </a:pPr>
                      <a:r>
                        <a:rPr lang="en-US" sz="1600" dirty="0">
                          <a:latin typeface="Courier"/>
                          <a:ea typeface="Calibri"/>
                        </a:rPr>
                        <a:t>mruns_cm.sh	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</a:rPr>
                        <a:t>Shell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wrapper: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</a:rPr>
                        <a:t> Define the ADL location,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date, start/end time, and/or  granule ID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</a:tr>
              <a:tr h="6781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"/>
                          <a:ea typeface="Calibri"/>
                        </a:rPr>
                        <a:t>chainrun_config.txt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Configuration </a:t>
                      </a:r>
                      <a:r>
                        <a:rPr lang="en-US" sz="1600" dirty="0">
                          <a:latin typeface="Times New Roman"/>
                          <a:ea typeface="Calibri"/>
                        </a:rPr>
                        <a:t>file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of chain run script: define the input/output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</a:rPr>
                        <a:t> directory, case name, LUT location and Tiles location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</a:tr>
              <a:tr h="4180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latin typeface="Courier"/>
                          <a:ea typeface="Calibri"/>
                        </a:rPr>
                        <a:t>algorithm.list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</a:rPr>
                        <a:t>List of algorithms to be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run. 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</a:rPr>
                        <a:t>Upstream algorithms automatically processed in run.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</a:tr>
              <a:tr h="4230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ourier"/>
                          <a:ea typeface="Calibri"/>
                        </a:rPr>
                        <a:t>run_withMetadata.pl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Main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chain </a:t>
                      </a:r>
                      <a:r>
                        <a:rPr lang="en-US" sz="1600" dirty="0">
                          <a:latin typeface="Times New Roman"/>
                          <a:ea typeface="Calibri"/>
                        </a:rPr>
                        <a:t>run </a:t>
                      </a:r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Perl script.</a:t>
                      </a:r>
                      <a:r>
                        <a:rPr lang="en-US" sz="1600" baseline="0" dirty="0" smtClean="0">
                          <a:latin typeface="Times New Roman"/>
                          <a:ea typeface="Calibri"/>
                        </a:rPr>
                        <a:t> </a:t>
                      </a:r>
                      <a:endParaRPr lang="en-US" sz="1600" dirty="0">
                        <a:latin typeface="Times New Roman"/>
                        <a:ea typeface="Calibri"/>
                      </a:endParaRPr>
                    </a:p>
                  </a:txBody>
                  <a:tcPr marL="68581" marR="68581" marT="0" marB="0"/>
                </a:tc>
              </a:tr>
              <a:tr h="641482"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Courier"/>
                          <a:ea typeface="Calibri"/>
                          <a:cs typeface="+mn-cs"/>
                        </a:rPr>
                        <a:t>ChainRuns.pm</a:t>
                      </a:r>
                      <a:endParaRPr kumimoji="0" lang="en-US" sz="1600" kern="1200" dirty="0">
                        <a:solidFill>
                          <a:schemeClr val="dk1"/>
                        </a:solidFill>
                        <a:latin typeface="Courier"/>
                        <a:ea typeface="Calibri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/>
                          <a:ea typeface="Calibri"/>
                        </a:rPr>
                        <a:t>Primary 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Perl module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Prepare run set for each granule, call ADL’s 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“runADLChainRunner.pl” 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script to process data, then organize outputs.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/>
                </a:tc>
              </a:tr>
              <a:tr h="911579"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Courier"/>
                          <a:ea typeface="Calibri"/>
                          <a:cs typeface="+mn-cs"/>
                        </a:rPr>
                        <a:t>LinkConvertH5.pm</a:t>
                      </a: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Functions Perl module: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include all functions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to find and link RDR data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from SCDR, then</a:t>
                      </a:r>
                      <a:r>
                        <a:rPr lang="en-US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unpack them to ADL internal</a:t>
                      </a:r>
                      <a:r>
                        <a:rPr lang="en-US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format as well as convert all ancillary data which include TLE, PW, NCEP and NAAPS.</a:t>
                      </a:r>
                      <a:endParaRPr lang="en-US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1" marR="91441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Structure and function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D5C5DA0-9CA9-4B82-B494-F37A3972FF1C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447800"/>
          <a:ext cx="7315200" cy="3200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9227"/>
                <a:gridCol w="4035973"/>
              </a:tblGrid>
              <a:tr h="79185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Algorithm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/>
                        <a:t>Time Consumption</a:t>
                      </a:r>
                      <a:endParaRPr lang="en-US" sz="2800" dirty="0"/>
                    </a:p>
                  </a:txBody>
                  <a:tcPr anchor="ctr"/>
                </a:tc>
              </a:tr>
              <a:tr h="8028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VIIRS</a:t>
                      </a:r>
                      <a:r>
                        <a:rPr lang="en-US" sz="2800" dirty="0" smtClean="0"/>
                        <a:t> Cloud Mask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5485 min   ~   4 days</a:t>
                      </a:r>
                      <a:endParaRPr lang="en-US" sz="2800" dirty="0"/>
                    </a:p>
                  </a:txBody>
                  <a:tcPr anchor="ctr"/>
                </a:tc>
              </a:tr>
              <a:tr h="8028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Surface Reflectance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2264 min  ~  38 h</a:t>
                      </a:r>
                      <a:endParaRPr lang="en-US" sz="2800" dirty="0"/>
                    </a:p>
                  </a:txBody>
                  <a:tcPr anchor="ctr"/>
                </a:tc>
              </a:tr>
              <a:tr h="80285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Vegetation Index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660</a:t>
                      </a:r>
                      <a:r>
                        <a:rPr lang="en-US" sz="2800" baseline="0" dirty="0" smtClean="0"/>
                        <a:t> min   ~   11 h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Time consumption for one day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C883AD96-FC47-4B22-A6BA-90C838941649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90600" y="4876800"/>
            <a:ext cx="723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Time required to run a full day’s worth of data, assuming previous steps in chain are complete.</a:t>
            </a:r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648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b="1" dirty="0" smtClean="0"/>
              <a:t>Link RDR data to script’s default input location:</a:t>
            </a:r>
          </a:p>
          <a:p>
            <a:pPr lvl="1">
              <a:buNone/>
            </a:pPr>
            <a:r>
              <a:rPr lang="en-US" sz="2400" dirty="0" smtClean="0"/>
              <a:t>	For example, for VIIRS: </a:t>
            </a:r>
          </a:p>
          <a:p>
            <a:pPr lvl="1">
              <a:buNone/>
            </a:pPr>
            <a:r>
              <a:rPr lang="en-US" sz="2400" dirty="0" smtClean="0"/>
              <a:t>	$</a:t>
            </a:r>
            <a:r>
              <a:rPr lang="en-US" sz="2400" dirty="0" err="1" smtClean="0"/>
              <a:t>run_ADL_dir</a:t>
            </a:r>
            <a:r>
              <a:rPr lang="en-US" sz="2400" dirty="0" smtClean="0"/>
              <a:t>/HDF/RVIRS-RNSCA/2014-05-18</a:t>
            </a:r>
          </a:p>
          <a:p>
            <a:pPr>
              <a:buNone/>
            </a:pPr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b="1" dirty="0" smtClean="0"/>
              <a:t>Change “</a:t>
            </a:r>
            <a:r>
              <a:rPr lang="en-US" sz="2800" b="1" dirty="0" err="1" smtClean="0"/>
              <a:t>Effectivity</a:t>
            </a:r>
            <a:r>
              <a:rPr lang="en-US" sz="2800" b="1" dirty="0" smtClean="0"/>
              <a:t>” date: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Replace all $CSPP_HOME/LUTs with your own LUTs.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 smtClean="0"/>
              <a:t>Change starting “</a:t>
            </a:r>
            <a:r>
              <a:rPr lang="en-US" sz="2400" dirty="0" err="1" smtClean="0"/>
              <a:t>Effectivity</a:t>
            </a:r>
            <a:r>
              <a:rPr lang="en-US" sz="2400" dirty="0" smtClean="0"/>
              <a:t>” date in all metadata of related LUTs including upstream algorithms.</a:t>
            </a:r>
            <a:r>
              <a:rPr lang="en-US" dirty="0" smtClean="0"/>
              <a:t>	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Run old data by using new MX build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504D41E-CC61-4232-A478-F39DC402B4AE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b="1" dirty="0" smtClean="0"/>
              <a:t>Problem: 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A user tries to run </a:t>
            </a:r>
            <a:r>
              <a:rPr lang="en-US" dirty="0" err="1" smtClean="0"/>
              <a:t>Omps</a:t>
            </a:r>
            <a:r>
              <a:rPr lang="en-US" dirty="0" smtClean="0"/>
              <a:t> </a:t>
            </a:r>
            <a:r>
              <a:rPr lang="en-US" dirty="0" err="1" smtClean="0"/>
              <a:t>TcEarth</a:t>
            </a:r>
            <a:r>
              <a:rPr lang="en-US" dirty="0" smtClean="0"/>
              <a:t> SDR algorithm on an older date 2013-02-05 using the current Mx8.6 build. 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The first run failed. Error message: </a:t>
            </a:r>
            <a:r>
              <a:rPr lang="en-US" sz="2100" dirty="0" smtClean="0"/>
              <a:t>“/log/ProSdrOmpsTcEarthController_20141110_190845_26999.log:2014/11/10 19:08:52.591.070 (26999.47951017882304): DBG_HIGH ProCmnAlgorithm.cpp|7933|Error retrieving data for </a:t>
            </a:r>
            <a:r>
              <a:rPr lang="en-US" sz="2100" b="1" dirty="0" smtClean="0"/>
              <a:t>OMPS-TC-BIAS-GND-PI</a:t>
            </a:r>
            <a:r>
              <a:rPr lang="en-US" sz="2100" dirty="0" smtClean="0"/>
              <a:t>”</a:t>
            </a:r>
          </a:p>
          <a:p>
            <a:pPr>
              <a:buFont typeface="Wingdings" pitchFamily="2" charset="2"/>
              <a:buChar char="Ø"/>
            </a:pPr>
            <a:endParaRPr lang="en-US" sz="2200" dirty="0" smtClean="0"/>
          </a:p>
          <a:p>
            <a:pPr>
              <a:buNone/>
            </a:pPr>
            <a:r>
              <a:rPr lang="en-US" sz="3300" b="1" dirty="0" smtClean="0"/>
              <a:t>Solution: 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dirty="0" smtClean="0"/>
              <a:t>After investigating its corresponding “*.asc” meta data of “OMPS-TC-BIAS-GND-PI” LUT, we noticed 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200" dirty="0" smtClean="0"/>
              <a:t>("</a:t>
            </a:r>
            <a:r>
              <a:rPr lang="en-US" sz="2200" dirty="0" err="1" smtClean="0"/>
              <a:t>Effectivity</a:t>
            </a:r>
            <a:r>
              <a:rPr lang="en-US" sz="2200" dirty="0" smtClean="0"/>
              <a:t>" DATETIMERANGE EQ "</a:t>
            </a:r>
            <a:r>
              <a:rPr lang="en-US" sz="2200" b="1" dirty="0" smtClean="0"/>
              <a:t>2014-01-23</a:t>
            </a:r>
            <a:r>
              <a:rPr lang="en-US" sz="2200" dirty="0" smtClean="0"/>
              <a:t> 13:30:00.000000" "2029-12-31 23:59:57.000000")</a:t>
            </a:r>
          </a:p>
          <a:p>
            <a:pPr>
              <a:buNone/>
            </a:pPr>
            <a:endParaRPr lang="en-US" sz="900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After change </a:t>
            </a:r>
            <a:r>
              <a:rPr lang="en-US" dirty="0" err="1" smtClean="0"/>
              <a:t>Effectivity</a:t>
            </a:r>
            <a:r>
              <a:rPr lang="en-US" dirty="0" smtClean="0"/>
              <a:t> date from "2014-01-23" to "2013-01-23” in all related LUTs, it run successfully. 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Example: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33E3684A-ACFA-4F53-B10C-40E7BF4815DA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 algn="just">
              <a:buNone/>
            </a:pPr>
            <a:r>
              <a:rPr lang="en-US" sz="2800" dirty="0" smtClean="0"/>
              <a:t>	We have successfully processed one day’s run for several science teams. In all cases, we provided them both baseline results and results with all their changes.</a:t>
            </a:r>
          </a:p>
          <a:p>
            <a:pPr lvl="1">
              <a:buNone/>
            </a:pPr>
            <a:endParaRPr lang="en-US" sz="6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A Golden day test on date 11/10/2012 for Cloud Mask team .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One day global test for Aerosol team to investigate changes in DR 7723 and other </a:t>
            </a:r>
            <a:r>
              <a:rPr lang="en-US" sz="2400" dirty="0" err="1" smtClean="0"/>
              <a:t>DRs.</a:t>
            </a:r>
            <a:endParaRPr lang="en-US" sz="2400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One day global test for VI team with J1 Upper modifications (DR 7216).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One day global test for OMPS team.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C002CA54-C8E9-4E48-84DB-2DDAF3F558B3}" type="datetime1">
              <a:rPr lang="en-US" smtClean="0"/>
              <a:pPr/>
              <a:t>12/11/2014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algn="just">
              <a:buNone/>
            </a:pPr>
            <a:r>
              <a:rPr lang="en-US" sz="2400" dirty="0" smtClean="0"/>
              <a:t>We have:</a:t>
            </a:r>
          </a:p>
          <a:p>
            <a:pPr algn="just"/>
            <a:r>
              <a:rPr lang="en-US" sz="2400" dirty="0" smtClean="0"/>
              <a:t>Developed and utilized an </a:t>
            </a:r>
            <a:r>
              <a:rPr lang="en-US" sz="2400" dirty="0" err="1" smtClean="0"/>
              <a:t>ADL</a:t>
            </a:r>
            <a:r>
              <a:rPr lang="en-US" sz="2400" dirty="0" smtClean="0"/>
              <a:t> chain run script.</a:t>
            </a:r>
          </a:p>
          <a:p>
            <a:pPr algn="just"/>
            <a:r>
              <a:rPr lang="en-US" sz="2400" dirty="0" smtClean="0"/>
              <a:t>Demonstrated the script capability and usefulness by assisting several algorithm development teams.</a:t>
            </a:r>
          </a:p>
          <a:p>
            <a:pPr algn="just"/>
            <a:r>
              <a:rPr lang="en-US" sz="2400" dirty="0" smtClean="0"/>
              <a:t>Included both the script and documentation in </a:t>
            </a:r>
            <a:r>
              <a:rPr lang="en-US" sz="2400" dirty="0" err="1" smtClean="0"/>
              <a:t>ClearCase</a:t>
            </a:r>
            <a:r>
              <a:rPr lang="en-US" sz="2400" dirty="0" smtClean="0"/>
              <a:t> for configuration management</a:t>
            </a:r>
          </a:p>
          <a:p>
            <a:pPr algn="just"/>
            <a:r>
              <a:rPr lang="en-US" sz="2400" dirty="0" smtClean="0"/>
              <a:t>Demonstrated ability to keep pace with new </a:t>
            </a:r>
            <a:r>
              <a:rPr lang="en-US" sz="2400" dirty="0" err="1" smtClean="0"/>
              <a:t>MX</a:t>
            </a:r>
            <a:r>
              <a:rPr lang="en-US" sz="2400" dirty="0" smtClean="0"/>
              <a:t> build releases.</a:t>
            </a:r>
          </a:p>
          <a:p>
            <a:pPr algn="just">
              <a:buNone/>
            </a:pPr>
            <a:endParaRPr lang="en-US" sz="2400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en-US" sz="2400" dirty="0" smtClean="0"/>
              <a:t>By using </a:t>
            </a:r>
            <a:r>
              <a:rPr lang="en-US" sz="2400" dirty="0" err="1" smtClean="0"/>
              <a:t>ClearCase</a:t>
            </a:r>
            <a:r>
              <a:rPr lang="en-US" sz="2400" dirty="0" smtClean="0"/>
              <a:t> with the ADL chain run script, running ADL becomes an easy job. Within STAR’s network, a user can stage </a:t>
            </a:r>
            <a:r>
              <a:rPr lang="en-US" sz="2400" dirty="0" err="1" smtClean="0"/>
              <a:t>ADL</a:t>
            </a:r>
            <a:r>
              <a:rPr lang="en-US" sz="2400" dirty="0" smtClean="0"/>
              <a:t> chain runs for any algorithm and any date and time and begin getting results in minutes.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6E39693-135F-49D3-A45E-26902468D8D8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914400" y="2362200"/>
            <a:ext cx="7239000" cy="1600200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Brush Script MT" pitchFamily="66" charset="0"/>
              </a:rPr>
              <a:t>Thank You!</a:t>
            </a:r>
            <a:endParaRPr lang="en-US" sz="9600" dirty="0">
              <a:latin typeface="Brush Script MT" pitchFamily="66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D4BBAC7-26AC-4858-AB0A-85CDFF8DAC62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B86D688E-CCB5-4981-B13A-6ACA77977CF0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389120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sz="2800" dirty="0" smtClean="0"/>
              <a:t>Get an ADL </a:t>
            </a:r>
            <a:r>
              <a:rPr lang="en-US" sz="2800" dirty="0" err="1" smtClean="0"/>
              <a:t>snapview</a:t>
            </a:r>
            <a:r>
              <a:rPr lang="en-US" sz="2800" dirty="0" smtClean="0"/>
              <a:t> from </a:t>
            </a:r>
            <a:r>
              <a:rPr lang="en-US" sz="2800" dirty="0" err="1" smtClean="0"/>
              <a:t>ClearCase</a:t>
            </a:r>
            <a:r>
              <a:rPr lang="en-US" sz="2800" dirty="0" smtClean="0"/>
              <a:t> in STAR’s network:</a:t>
            </a:r>
          </a:p>
          <a:p>
            <a:pPr marL="514350" indent="-514350">
              <a:buNone/>
            </a:pPr>
            <a:endParaRPr lang="en-US" sz="14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/>
              <a:t>export $CSPP_HOME</a:t>
            </a:r>
          </a:p>
          <a:p>
            <a:pPr marL="1314450" lvl="2" indent="-514350">
              <a:buNone/>
            </a:pPr>
            <a:r>
              <a:rPr lang="en-US" b="1" dirty="0" smtClean="0"/>
              <a:t> (</a:t>
            </a:r>
            <a:r>
              <a:rPr lang="en-US" sz="2800" b="1" dirty="0" smtClean="0"/>
              <a:t>$ADL_HOME= $CSPP_HOME/ADL)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/>
              <a:t>source $ADL_HOME/build/envSetup.sh</a:t>
            </a:r>
            <a:endParaRPr lang="en-US" sz="1100" b="1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/>
              <a:t>Build ADL: </a:t>
            </a:r>
          </a:p>
          <a:p>
            <a:pPr marL="914400" lvl="1" indent="-514350">
              <a:buNone/>
            </a:pPr>
            <a:r>
              <a:rPr lang="en-US" dirty="0" smtClean="0"/>
              <a:t>	</a:t>
            </a:r>
            <a:r>
              <a:rPr lang="en-US" sz="2400" dirty="0" smtClean="0"/>
              <a:t>“$ADL_HOME/buildAdl.ksh” </a:t>
            </a:r>
          </a:p>
          <a:p>
            <a:pPr marL="914400" lvl="1" indent="-514350">
              <a:buNone/>
            </a:pPr>
            <a:r>
              <a:rPr lang="en-US" sz="2400" dirty="0" smtClean="0"/>
              <a:t>		or</a:t>
            </a:r>
          </a:p>
          <a:p>
            <a:pPr marL="914400" lvl="1" indent="-514350">
              <a:buNone/>
            </a:pPr>
            <a:r>
              <a:rPr lang="en-US" sz="2400" dirty="0" smtClean="0"/>
              <a:t>	“</a:t>
            </a:r>
            <a:r>
              <a:rPr lang="en-US" sz="2400" dirty="0" err="1" smtClean="0"/>
              <a:t>perl</a:t>
            </a:r>
            <a:r>
              <a:rPr lang="en-US" sz="2400" dirty="0" smtClean="0"/>
              <a:t> ${ADL_HOME}/script/build_adl.pl -clean -</a:t>
            </a:r>
            <a:r>
              <a:rPr lang="en-US" sz="2400" dirty="0" err="1" smtClean="0"/>
              <a:t>makefiles</a:t>
            </a:r>
            <a:r>
              <a:rPr lang="en-US" sz="2400" dirty="0" smtClean="0"/>
              <a:t> -</a:t>
            </a:r>
            <a:r>
              <a:rPr lang="en-US" sz="2400" dirty="0" err="1" smtClean="0"/>
              <a:t>src</a:t>
            </a:r>
            <a:r>
              <a:rPr lang="en-US" sz="2400" dirty="0" smtClean="0"/>
              <a:t> -library -program -log $</a:t>
            </a:r>
            <a:r>
              <a:rPr lang="en-US" sz="2400" dirty="0" err="1" smtClean="0"/>
              <a:t>logfile</a:t>
            </a:r>
            <a:r>
              <a:rPr lang="en-US" sz="2400" dirty="0" smtClean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Build ADL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D70EAD43-43F7-462B-BF6A-3478AEDBD3D1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458200" cy="446532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800" dirty="0" smtClean="0"/>
              <a:t>Go to scripts location: </a:t>
            </a:r>
            <a:r>
              <a:rPr lang="en-US" sz="2400" dirty="0" smtClean="0"/>
              <a:t>“$CSPP_HOME/</a:t>
            </a:r>
            <a:r>
              <a:rPr lang="en-US" sz="2400" dirty="0" err="1" smtClean="0"/>
              <a:t>AIT_Scripts</a:t>
            </a:r>
            <a:r>
              <a:rPr lang="en-US" sz="2400" dirty="0" smtClean="0"/>
              <a:t>/</a:t>
            </a:r>
            <a:r>
              <a:rPr lang="en-US" sz="2400" dirty="0" err="1" smtClean="0"/>
              <a:t>ADL_Chain_Run</a:t>
            </a:r>
            <a:r>
              <a:rPr lang="en-US" sz="2400" dirty="0" smtClean="0"/>
              <a:t>/</a:t>
            </a:r>
            <a:r>
              <a:rPr lang="en-US" sz="2400" dirty="0" err="1" smtClean="0"/>
              <a:t>int_chainrun</a:t>
            </a:r>
            <a:r>
              <a:rPr lang="en-US" sz="2400" dirty="0" smtClean="0"/>
              <a:t>”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880110" lvl="1" indent="-514350">
              <a:buFont typeface="+mj-lt"/>
              <a:buAutoNum type="arabicPeriod"/>
            </a:pPr>
            <a:r>
              <a:rPr lang="en-US" b="1" dirty="0" smtClean="0"/>
              <a:t>Modify “mruns_cm.sh”.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b="1" dirty="0" smtClean="0"/>
              <a:t>Modify “chainrun_config.txt”.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b="1" dirty="0" smtClean="0"/>
              <a:t>Modify “</a:t>
            </a:r>
            <a:r>
              <a:rPr lang="en-US" b="1" dirty="0" err="1" smtClean="0"/>
              <a:t>algorithm.list</a:t>
            </a:r>
            <a:r>
              <a:rPr lang="en-US" b="1" dirty="0" smtClean="0"/>
              <a:t>” </a:t>
            </a:r>
            <a:r>
              <a:rPr lang="en-US" dirty="0" smtClean="0"/>
              <a:t>file. (only keep the algorithms you want to run)</a:t>
            </a:r>
          </a:p>
          <a:p>
            <a:pPr marL="880110" lvl="1" indent="-514350">
              <a:buNone/>
            </a:pPr>
            <a:endParaRPr lang="en-US" sz="1200" dirty="0" smtClean="0"/>
          </a:p>
          <a:p>
            <a:pPr marL="880110" lvl="1" indent="-514350">
              <a:buNone/>
            </a:pPr>
            <a:r>
              <a:rPr lang="en-US" dirty="0" smtClean="0"/>
              <a:t>Run “</a:t>
            </a:r>
            <a:r>
              <a:rPr lang="en-US" b="1" dirty="0" smtClean="0"/>
              <a:t>mruns_cm.sh </a:t>
            </a:r>
            <a:r>
              <a:rPr lang="en-US" b="1" dirty="0" err="1" smtClean="0"/>
              <a:t>algorithm.list</a:t>
            </a:r>
            <a:r>
              <a:rPr lang="en-US" b="1" dirty="0" smtClean="0"/>
              <a:t> &amp;</a:t>
            </a:r>
            <a:r>
              <a:rPr lang="en-US" dirty="0" smtClean="0"/>
              <a:t>”.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en-US" sz="5400" dirty="0" smtClean="0"/>
              <a:t>Run Chain Run Script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4AE981AA-967F-446D-9C24-D12C87A3E5E5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#</a:t>
            </a:r>
            <a:r>
              <a:rPr lang="en-US" dirty="0" smtClean="0"/>
              <a:t> </a:t>
            </a:r>
            <a:r>
              <a:rPr lang="en-US" b="1" dirty="0" smtClean="0"/>
              <a:t>ADL location in </a:t>
            </a:r>
            <a:r>
              <a:rPr lang="en-US" b="1" dirty="0" err="1" smtClean="0"/>
              <a:t>ClearCase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CM_ADL_Name</a:t>
            </a:r>
            <a:r>
              <a:rPr lang="en-US" dirty="0" smtClean="0"/>
              <a:t>="ADL42_Mx84_snap"</a:t>
            </a:r>
          </a:p>
          <a:p>
            <a:pPr>
              <a:buNone/>
            </a:pPr>
            <a:r>
              <a:rPr lang="en-US" dirty="0" smtClean="0"/>
              <a:t>	export   </a:t>
            </a:r>
            <a:r>
              <a:rPr lang="en-US" b="1" dirty="0" smtClean="0"/>
              <a:t>CSPP_HOME</a:t>
            </a:r>
            <a:r>
              <a:rPr lang="en-US" dirty="0" smtClean="0"/>
              <a:t>="/data/data020/</a:t>
            </a:r>
            <a:r>
              <a:rPr lang="en-US" dirty="0" err="1" smtClean="0"/>
              <a:t>weizhong</a:t>
            </a:r>
            <a:r>
              <a:rPr lang="en-US" dirty="0" smtClean="0"/>
              <a:t>/CSPP_CM/ 		     $</a:t>
            </a:r>
            <a:r>
              <a:rPr lang="en-US" dirty="0" err="1" smtClean="0"/>
              <a:t>CM_ADL_Name</a:t>
            </a:r>
            <a:r>
              <a:rPr lang="en-US" dirty="0" smtClean="0"/>
              <a:t>/home/pub/</a:t>
            </a:r>
            <a:r>
              <a:rPr lang="en-US" dirty="0" err="1" smtClean="0"/>
              <a:t>ClearCase</a:t>
            </a:r>
            <a:r>
              <a:rPr lang="en-US" dirty="0" smtClean="0"/>
              <a:t>/STAR/JPSS/ADL"</a:t>
            </a:r>
          </a:p>
          <a:p>
            <a:pPr>
              <a:buNone/>
            </a:pPr>
            <a:r>
              <a:rPr lang="en-US" dirty="0" smtClean="0"/>
              <a:t>	export   </a:t>
            </a:r>
            <a:r>
              <a:rPr lang="en-US" b="1" dirty="0" smtClean="0"/>
              <a:t>ADL_HOME</a:t>
            </a:r>
            <a:r>
              <a:rPr lang="en-US" dirty="0" smtClean="0"/>
              <a:t>=$CSPP_HOME/"ADL"</a:t>
            </a:r>
          </a:p>
          <a:p>
            <a:pPr>
              <a:buFont typeface="Wingdings" pitchFamily="2" charset="2"/>
              <a:buChar char="Ø"/>
            </a:pP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# Processing Date and rough time range: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ProcessDate</a:t>
            </a:r>
            <a:r>
              <a:rPr lang="en-US" dirty="0" smtClean="0"/>
              <a:t>="2014-05-18"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stime</a:t>
            </a:r>
            <a:r>
              <a:rPr lang="en-US" dirty="0" smtClean="0"/>
              <a:t>="t0000000"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etime</a:t>
            </a:r>
            <a:r>
              <a:rPr lang="en-US" dirty="0" smtClean="0"/>
              <a:t>="e0805000"</a:t>
            </a:r>
          </a:p>
          <a:p>
            <a:pPr>
              <a:buNone/>
            </a:pPr>
            <a:r>
              <a:rPr lang="en-US" dirty="0" smtClean="0"/>
              <a:t>	#</a:t>
            </a:r>
            <a:r>
              <a:rPr lang="en-US" dirty="0" err="1" smtClean="0"/>
              <a:t>granID</a:t>
            </a:r>
            <a:r>
              <a:rPr lang="en-US" dirty="0" smtClean="0"/>
              <a:t>=“NPP000810650886"</a:t>
            </a:r>
          </a:p>
          <a:p>
            <a:pPr>
              <a:buFont typeface="Wingdings" pitchFamily="2" charset="2"/>
              <a:buChar char="Ø"/>
            </a:pP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# Log file Location of Chain Run Script for each algorithms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log_dir</a:t>
            </a:r>
            <a:r>
              <a:rPr lang="en-US" dirty="0" smtClean="0"/>
              <a:t>=“./log"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1. Modify “mruns_cm.sh”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FEB07D8F-B9D7-4A90-A691-19EBBE6F535E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05800" cy="46177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# -- user script location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chainrun_dir</a:t>
            </a:r>
            <a:r>
              <a:rPr lang="en-US" sz="2400" b="1" dirty="0" smtClean="0"/>
              <a:t>="."</a:t>
            </a:r>
          </a:p>
          <a:p>
            <a:pPr>
              <a:buFont typeface="Wingdings" pitchFamily="2" charset="2"/>
              <a:buChar char="Ø"/>
            </a:pPr>
            <a:endParaRPr lang="en-US" sz="2400" b="1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# -- location to keep all inputs and output data.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run_ADL_dir</a:t>
            </a:r>
            <a:r>
              <a:rPr lang="en-US" sz="2400" b="1" dirty="0" smtClean="0"/>
              <a:t> </a:t>
            </a:r>
            <a:r>
              <a:rPr lang="en-US" sz="2400" dirty="0" smtClean="0"/>
              <a:t>= "/data/data095/</a:t>
            </a:r>
            <a:r>
              <a:rPr lang="en-US" sz="2400" dirty="0" err="1" smtClean="0"/>
              <a:t>weizhong</a:t>
            </a:r>
            <a:r>
              <a:rPr lang="en-US" sz="2400" dirty="0" smtClean="0"/>
              <a:t>/run_aerosol_dr7723"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# -- unpacked ancillary data location </a:t>
            </a:r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b="1" dirty="0" err="1" smtClean="0"/>
              <a:t>run_ADL_dir_datasource</a:t>
            </a:r>
            <a:r>
              <a:rPr lang="en-US" sz="2400" dirty="0" smtClean="0"/>
              <a:t>  "/data/data020/</a:t>
            </a:r>
            <a:r>
              <a:rPr lang="en-US" sz="2400" dirty="0" err="1" smtClean="0"/>
              <a:t>weizhong</a:t>
            </a:r>
            <a:r>
              <a:rPr lang="en-US" sz="2400" dirty="0" smtClean="0"/>
              <a:t>/</a:t>
            </a:r>
            <a:r>
              <a:rPr lang="en-US" sz="2400" dirty="0" err="1" smtClean="0"/>
              <a:t>run_ADL</a:t>
            </a:r>
            <a:r>
              <a:rPr lang="en-US" sz="2400" b="1" dirty="0" smtClean="0"/>
              <a:t>"</a:t>
            </a:r>
            <a:endParaRPr lang="en-US" sz="2400" dirty="0" smtClean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315200" cy="762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2. Modify chainrun_config.txt -p1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35C71FF5-8013-43C5-951C-0003419629D8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181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# -- Get the multiple inputs from the previous run’s “chainrun_config.txt” file in the following format. The default is empty.</a:t>
            </a:r>
          </a:p>
          <a:p>
            <a:pPr>
              <a:buNone/>
            </a:pPr>
            <a:r>
              <a:rPr lang="en-US" sz="2000" dirty="0" smtClean="0"/>
              <a:t>	# 	</a:t>
            </a:r>
            <a:r>
              <a:rPr lang="en-US" sz="2000" dirty="0" err="1" smtClean="0"/>
              <a:t>input_dirs</a:t>
            </a:r>
            <a:r>
              <a:rPr lang="en-US" sz="2000" dirty="0" smtClean="0"/>
              <a:t> =“ 'algorithm name'   '</a:t>
            </a:r>
            <a:r>
              <a:rPr lang="en-US" sz="2000" dirty="0" err="1" smtClean="0"/>
              <a:t>UserData</a:t>
            </a:r>
            <a:r>
              <a:rPr lang="en-US" sz="2000" dirty="0" smtClean="0"/>
              <a:t>'   '</a:t>
            </a:r>
            <a:r>
              <a:rPr lang="en-US" sz="2000" dirty="0" err="1" smtClean="0"/>
              <a:t>run_ADL_dir</a:t>
            </a:r>
            <a:r>
              <a:rPr lang="en-US" sz="2000" dirty="0" smtClean="0"/>
              <a:t>' ”</a:t>
            </a:r>
          </a:p>
          <a:p>
            <a:pPr>
              <a:buNone/>
            </a:pPr>
            <a:r>
              <a:rPr lang="en-US" sz="2000" dirty="0" smtClean="0"/>
              <a:t>	# 	use ":" to separate different algorithms</a:t>
            </a:r>
          </a:p>
          <a:p>
            <a:pPr>
              <a:buNone/>
            </a:pPr>
            <a:r>
              <a:rPr lang="en-US" sz="2000" dirty="0" smtClean="0"/>
              <a:t>	# 	use space to separate each items in every algorithm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input_dirs</a:t>
            </a:r>
            <a:r>
              <a:rPr lang="en-US" sz="2000" b="1" dirty="0" smtClean="0"/>
              <a:t>    = </a:t>
            </a:r>
            <a:r>
              <a:rPr lang="en-US" sz="2000" dirty="0" smtClean="0"/>
              <a:t>" "</a:t>
            </a:r>
          </a:p>
          <a:p>
            <a:pPr>
              <a:buNone/>
            </a:pPr>
            <a:endParaRPr lang="en-US" sz="800" b="1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# -- specific the folder's name of all results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CaseName</a:t>
            </a:r>
            <a:r>
              <a:rPr lang="en-US" sz="2000" b="1" dirty="0" smtClean="0"/>
              <a:t> </a:t>
            </a:r>
            <a:r>
              <a:rPr lang="en-US" sz="2000" dirty="0" smtClean="0"/>
              <a:t>   =  "</a:t>
            </a:r>
            <a:r>
              <a:rPr lang="en-US" sz="2000" dirty="0" err="1" smtClean="0"/>
              <a:t>aerosol_vcm</a:t>
            </a:r>
            <a:r>
              <a:rPr lang="en-US" sz="2000" dirty="0" smtClean="0"/>
              <a:t>"</a:t>
            </a:r>
          </a:p>
          <a:p>
            <a:pPr>
              <a:buNone/>
            </a:pPr>
            <a:endParaRPr lang="en-US" sz="8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# -- specific the folder to keep all links of h5 files in the given time range.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UserData</a:t>
            </a:r>
            <a:r>
              <a:rPr lang="en-US" sz="2000" b="1" dirty="0" smtClean="0"/>
              <a:t> </a:t>
            </a:r>
            <a:r>
              <a:rPr lang="en-US" sz="2000" dirty="0" smtClean="0"/>
              <a:t>     =  "</a:t>
            </a:r>
            <a:r>
              <a:rPr lang="en-US" sz="2000" dirty="0" err="1" smtClean="0"/>
              <a:t>user_data</a:t>
            </a:r>
            <a:r>
              <a:rPr lang="en-US" sz="2000" dirty="0" smtClean="0"/>
              <a:t>"</a:t>
            </a:r>
          </a:p>
          <a:p>
            <a:pPr>
              <a:buNone/>
            </a:pPr>
            <a:endParaRPr lang="en-US" sz="8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# Granule Version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GranuleVER</a:t>
            </a:r>
            <a:r>
              <a:rPr lang="en-US" sz="2000" dirty="0" smtClean="0"/>
              <a:t>  = "A1 "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8382000" cy="762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2. Modify chainrun_config.txt -p2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7342DBE2-3850-48B9-8C00-22F05CE9DBAD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# All the ancillary source data location: including all </a:t>
            </a:r>
            <a:r>
              <a:rPr lang="en-US" sz="2000" dirty="0" err="1" smtClean="0"/>
              <a:t>PolarWonder</a:t>
            </a:r>
            <a:r>
              <a:rPr lang="en-US" sz="2000" dirty="0" smtClean="0"/>
              <a:t>, TLE, NCEP and NAAPS data.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pub_datasource</a:t>
            </a:r>
            <a:r>
              <a:rPr lang="en-US" sz="2000" b="1" dirty="0" smtClean="0"/>
              <a:t>="/data/data020/pub/NPP_DATA"</a:t>
            </a:r>
          </a:p>
          <a:p>
            <a:pPr>
              <a:buNone/>
            </a:pPr>
            <a:endParaRPr lang="en-US" sz="1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# Default LUTs location:  </a:t>
            </a:r>
            <a:r>
              <a:rPr lang="en-US" sz="2000" b="1" dirty="0" smtClean="0"/>
              <a:t>$CSPP_HOME/LUTs</a:t>
            </a:r>
          </a:p>
          <a:p>
            <a:pPr marL="514350" indent="-514350">
              <a:buNone/>
            </a:pPr>
            <a:r>
              <a:rPr lang="en-US" sz="2000" dirty="0" smtClean="0"/>
              <a:t>      # Run “$CSPP_HOME/</a:t>
            </a:r>
            <a:r>
              <a:rPr lang="en-US" sz="2000" dirty="0" err="1" smtClean="0"/>
              <a:t>AIT_Scripts</a:t>
            </a:r>
            <a:r>
              <a:rPr lang="en-US" sz="2000" dirty="0" smtClean="0"/>
              <a:t>/STAR_AIT_ADL_Setup.pl”  to link all associated LUTs to your “$CSPP_HOME/LUTs”.</a:t>
            </a:r>
          </a:p>
          <a:p>
            <a:pPr marL="514350" indent="-514350">
              <a:buNone/>
            </a:pPr>
            <a:r>
              <a:rPr lang="en-US" sz="2000" dirty="0" smtClean="0"/>
              <a:t>      # The user can replace them with their own LUTs under “$CSPP_HOME/LUTs”.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AllLuts</a:t>
            </a:r>
            <a:r>
              <a:rPr lang="en-US" sz="2000" b="1" dirty="0" smtClean="0"/>
              <a:t>="LUTs:"</a:t>
            </a:r>
          </a:p>
          <a:p>
            <a:pPr>
              <a:buNone/>
            </a:pPr>
            <a:endParaRPr lang="en-US" sz="1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# location of all Tiles 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b="1" dirty="0" err="1" smtClean="0"/>
              <a:t>all_tiles_withmeta</a:t>
            </a:r>
            <a:r>
              <a:rPr lang="en-US" sz="2000" b="1" dirty="0" smtClean="0"/>
              <a:t>="/data/data020/pub/NPP_DATA/TILES/NovGroundCCR692Tiles/with-meta-all"</a:t>
            </a:r>
          </a:p>
          <a:p>
            <a:pPr>
              <a:buNone/>
            </a:pPr>
            <a:endParaRPr lang="en-US" sz="1000" b="1" dirty="0" smtClean="0"/>
          </a:p>
          <a:p>
            <a:pPr>
              <a:buNone/>
            </a:pPr>
            <a:r>
              <a:rPr lang="en-US" sz="2000" b="1" dirty="0" smtClean="0"/>
              <a:t>All those three directories have been prepared and maintained by STAR AIT.</a:t>
            </a:r>
            <a:endParaRPr lang="en-US" sz="20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A657BA47-EF55-470F-BF1F-B27C461DAD5A}" type="datetime1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>
            <a:normAutofit/>
          </a:bodyPr>
          <a:lstStyle/>
          <a:p>
            <a:fld id="{B86D688E-CCB5-4981-B13A-6ACA77977CF0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0" y="152400"/>
            <a:ext cx="7467600" cy="685800"/>
          </a:xfrm>
        </p:spPr>
        <p:txBody>
          <a:bodyPr/>
          <a:lstStyle/>
          <a:p>
            <a:pPr lvl="0"/>
            <a:r>
              <a:rPr lang="en-US" sz="4000" dirty="0" smtClean="0"/>
              <a:t>2. Modify chainrun_config.txt –p3</a:t>
            </a:r>
            <a:endParaRPr lang="en-US" sz="4000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28600" y="152400"/>
            <a:ext cx="838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ps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jpss</Template>
  <TotalTime>15757</TotalTime>
  <Words>1734</Words>
  <Application>Microsoft Office PowerPoint</Application>
  <PresentationFormat>On-screen Show (4:3)</PresentationFormat>
  <Paragraphs>541</Paragraphs>
  <Slides>35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jpss</vt:lpstr>
      <vt:lpstr>ADL Chain Run Script</vt:lpstr>
      <vt:lpstr>Overview</vt:lpstr>
      <vt:lpstr>Structure and function</vt:lpstr>
      <vt:lpstr>Build ADL</vt:lpstr>
      <vt:lpstr>Run Chain Run Script </vt:lpstr>
      <vt:lpstr>1. Modify “mruns_cm.sh”</vt:lpstr>
      <vt:lpstr>2. Modify chainrun_config.txt -p1</vt:lpstr>
      <vt:lpstr>2. Modify chainrun_config.txt -p2</vt:lpstr>
      <vt:lpstr>2. Modify chainrun_config.txt –p3</vt:lpstr>
      <vt:lpstr>3. Modify “algorithm.list”</vt:lpstr>
      <vt:lpstr>Slide 11</vt:lpstr>
      <vt:lpstr>Example one: Cloudmask 1</vt:lpstr>
      <vt:lpstr>Example one: Cloudmask 2</vt:lpstr>
      <vt:lpstr>Example one: Cloudmask 3</vt:lpstr>
      <vt:lpstr>Example one: Cloudmask 4</vt:lpstr>
      <vt:lpstr>Example one: Cloudmask 5</vt:lpstr>
      <vt:lpstr>Example one: Cloudmask 6</vt:lpstr>
      <vt:lpstr>Slide 18</vt:lpstr>
      <vt:lpstr>Slide 19</vt:lpstr>
      <vt:lpstr>Example two: SurfReflect 1 </vt:lpstr>
      <vt:lpstr>Example two: SurfReflect 2</vt:lpstr>
      <vt:lpstr>Example two: SurfReflect 3</vt:lpstr>
      <vt:lpstr>Example two: SurfReflect 4</vt:lpstr>
      <vt:lpstr>Slide 24</vt:lpstr>
      <vt:lpstr>Example three: VI 1 </vt:lpstr>
      <vt:lpstr>Example three: VI 2</vt:lpstr>
      <vt:lpstr>Example three: VI 3</vt:lpstr>
      <vt:lpstr>Example three: VI 4</vt:lpstr>
      <vt:lpstr>Time Consumption for one granule</vt:lpstr>
      <vt:lpstr>Time consumption for one day</vt:lpstr>
      <vt:lpstr>Run old data by using new MX build </vt:lpstr>
      <vt:lpstr>Example:</vt:lpstr>
      <vt:lpstr>Contributions</vt:lpstr>
      <vt:lpstr>Summary</vt:lpstr>
      <vt:lpstr>Thank You!</vt:lpstr>
    </vt:vector>
  </TitlesOfParts>
  <Company>NOAA / NESDIS / STAR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Chain Run Scripts for ADL</dc:title>
  <dc:creator>Weizhong Chen</dc:creator>
  <cp:lastModifiedBy>Weizhong Chen</cp:lastModifiedBy>
  <cp:revision>692</cp:revision>
  <dcterms:created xsi:type="dcterms:W3CDTF">2014-11-03T19:18:44Z</dcterms:created>
  <dcterms:modified xsi:type="dcterms:W3CDTF">2014-12-11T15:14:53Z</dcterms:modified>
</cp:coreProperties>
</file>